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sldIdLst>
    <p:sldId id="264" r:id="rId2"/>
    <p:sldId id="258" r:id="rId3"/>
    <p:sldId id="269" r:id="rId4"/>
    <p:sldId id="270" r:id="rId5"/>
    <p:sldId id="272" r:id="rId6"/>
    <p:sldId id="261" r:id="rId7"/>
  </p:sldIdLst>
  <p:sldSz cx="9906000" cy="6858000" type="A4"/>
  <p:notesSz cx="7034213" cy="10164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956E3F7-0462-46ED-8BF9-740FA4BB7FDD}">
          <p14:sldIdLst>
            <p14:sldId id="264"/>
            <p14:sldId id="258"/>
            <p14:sldId id="269"/>
            <p14:sldId id="270"/>
            <p14:sldId id="272"/>
            <p14:sldId id="261"/>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a:srgbClr val="E032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p:cViewPr>
        <p:scale>
          <a:sx n="80" d="100"/>
          <a:sy n="80" d="100"/>
        </p:scale>
        <p:origin x="666" y="-6"/>
      </p:cViewPr>
      <p:guideLst>
        <p:guide orient="horz" pos="2160"/>
        <p:guide pos="312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8000" cy="5095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4625" y="0"/>
            <a:ext cx="3048000" cy="509588"/>
          </a:xfrm>
          <a:prstGeom prst="rect">
            <a:avLst/>
          </a:prstGeom>
        </p:spPr>
        <p:txBody>
          <a:bodyPr vert="horz" lIns="91440" tIns="45720" rIns="91440" bIns="45720" rtlCol="0"/>
          <a:lstStyle>
            <a:lvl1pPr algn="r">
              <a:defRPr sz="1200"/>
            </a:lvl1pPr>
          </a:lstStyle>
          <a:p>
            <a:fld id="{89BCE5F2-33C5-4413-8D71-DFAB13638027}" type="datetimeFigureOut">
              <a:rPr kumimoji="1" lang="ja-JP" altLang="en-US" smtClean="0"/>
              <a:t>2023/12/22</a:t>
            </a:fld>
            <a:endParaRPr kumimoji="1" lang="ja-JP" altLang="en-US"/>
          </a:p>
        </p:txBody>
      </p:sp>
      <p:sp>
        <p:nvSpPr>
          <p:cNvPr id="4" name="スライド イメージ プレースホルダー 3"/>
          <p:cNvSpPr>
            <a:spLocks noGrp="1" noRot="1" noChangeAspect="1"/>
          </p:cNvSpPr>
          <p:nvPr>
            <p:ph type="sldImg" idx="2"/>
          </p:nvPr>
        </p:nvSpPr>
        <p:spPr>
          <a:xfrm>
            <a:off x="1039813" y="1270000"/>
            <a:ext cx="4954587" cy="34305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3263" y="4891088"/>
            <a:ext cx="5627687" cy="40036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5175"/>
            <a:ext cx="3048000" cy="5095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4625" y="9655175"/>
            <a:ext cx="3048000" cy="509588"/>
          </a:xfrm>
          <a:prstGeom prst="rect">
            <a:avLst/>
          </a:prstGeom>
        </p:spPr>
        <p:txBody>
          <a:bodyPr vert="horz" lIns="91440" tIns="45720" rIns="91440" bIns="45720" rtlCol="0" anchor="b"/>
          <a:lstStyle>
            <a:lvl1pPr algn="r">
              <a:defRPr sz="1200"/>
            </a:lvl1pPr>
          </a:lstStyle>
          <a:p>
            <a:fld id="{F3D48CC6-BFB0-4638-B696-16AF15382E60}" type="slidenum">
              <a:rPr kumimoji="1" lang="ja-JP" altLang="en-US" smtClean="0"/>
              <a:t>‹#›</a:t>
            </a:fld>
            <a:endParaRPr kumimoji="1" lang="ja-JP" altLang="en-US"/>
          </a:p>
        </p:txBody>
      </p:sp>
    </p:spTree>
    <p:extLst>
      <p:ext uri="{BB962C8B-B14F-4D97-AF65-F5344CB8AC3E}">
        <p14:creationId xmlns:p14="http://schemas.microsoft.com/office/powerpoint/2010/main" val="32134677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5E61B67-7981-4B84-97D2-E3701E27CC87}" type="datetime1">
              <a:rPr kumimoji="1" lang="ja-JP" altLang="en-US" smtClean="0"/>
              <a:t>2023/12/22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11338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kumimoji="1" lang="ja-JP" altLang="en-US"/>
              <a:t>図を追加</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492E444-7DC8-4126-8B3B-D37A58CD9BD4}" type="datetime1">
              <a:rPr kumimoji="1" lang="ja-JP" altLang="en-US" smtClean="0"/>
              <a:t>2023/12/22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411386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E4CE0C8-8E44-488A-BA76-1C10FDCED22A}" type="datetime1">
              <a:rPr kumimoji="1" lang="ja-JP" altLang="en-US" smtClean="0"/>
              <a:t>2023/12/22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98246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9D32AA6-6B86-460B-9B2C-A8285E6FCD23}" type="datetime1">
              <a:rPr kumimoji="1" lang="ja-JP" altLang="en-US" smtClean="0"/>
              <a:t>2023/12/22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99728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BFF6F5-0645-4329-9563-9F5F0C023AE6}" type="datetime1">
              <a:rPr kumimoji="1" lang="ja-JP" altLang="en-US" smtClean="0"/>
              <a:t>2023/12/22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282650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E3BB5F3-D561-4165-969B-8E2C37AC8778}" type="datetime1">
              <a:rPr kumimoji="1" lang="ja-JP" altLang="en-US" smtClean="0"/>
              <a:t>2023/12/22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262624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9C363CB-C149-4DF8-B73F-BB5747C590FF}" type="datetime1">
              <a:rPr kumimoji="1" lang="ja-JP" altLang="en-US" smtClean="0"/>
              <a:t>2023/12/22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125501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031EF94-1072-4CFA-8021-28D73E207991}" type="datetime1">
              <a:rPr kumimoji="1" lang="ja-JP" altLang="en-US" smtClean="0"/>
              <a:t>2023/12/22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214775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25000"/>
              </a:lnSpc>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ED669F9-B9A2-4108-8BE1-A6D002D71193}" type="datetime1">
              <a:rPr kumimoji="1" lang="ja-JP" altLang="en-US" smtClean="0"/>
              <a:t>2023/12/22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17744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全画面">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50350CD-469E-4BFD-A4AD-D3B92D6A6DC6}" type="datetime1">
              <a:rPr kumimoji="1" lang="ja-JP" altLang="en-US" smtClean="0"/>
              <a:t>2023/12/22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
        <p:nvSpPr>
          <p:cNvPr id="6" name="図プレースホルダー 5"/>
          <p:cNvSpPr>
            <a:spLocks noGrp="1"/>
          </p:cNvSpPr>
          <p:nvPr>
            <p:ph type="pic" sz="quarter" idx="13"/>
          </p:nvPr>
        </p:nvSpPr>
        <p:spPr>
          <a:xfrm>
            <a:off x="0" y="-1"/>
            <a:ext cx="9906000" cy="6858001"/>
          </a:xfrm>
        </p:spPr>
        <p:txBody>
          <a:bodyPr/>
          <a:lstStyle/>
          <a:p>
            <a:endParaRPr kumimoji="1" lang="ja-JP" altLang="en-US"/>
          </a:p>
        </p:txBody>
      </p:sp>
    </p:spTree>
    <p:extLst>
      <p:ext uri="{BB962C8B-B14F-4D97-AF65-F5344CB8AC3E}">
        <p14:creationId xmlns:p14="http://schemas.microsoft.com/office/powerpoint/2010/main" val="387434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97AEBA-E0A6-48F9-8EEC-D2DFFC239FB4}" type="datetime1">
              <a:rPr kumimoji="1" lang="ja-JP" altLang="en-US" smtClean="0"/>
              <a:t>2023/12/22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248997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7F63E8-6F1D-44D0-9D52-122F0ABF452A}" type="datetime1">
              <a:rPr kumimoji="1" lang="ja-JP" altLang="en-US" smtClean="0"/>
              <a:t>2023/12/22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354421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00EB1AF-2739-40DB-AFDA-F764138ED111}" type="datetime1">
              <a:rPr kumimoji="1" lang="ja-JP" altLang="en-US" smtClean="0"/>
              <a:t>2023/12/22</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9007173-BA50-428A-B4C3-FFFF5011E9DB}" type="slidenum">
              <a:rPr kumimoji="1" lang="ja-JP" altLang="en-US" smtClean="0"/>
              <a:t>‹#›</a:t>
            </a:fld>
            <a:endParaRPr kumimoji="1" lang="ja-JP" altLang="en-US"/>
          </a:p>
        </p:txBody>
      </p:sp>
    </p:spTree>
    <p:extLst>
      <p:ext uri="{BB962C8B-B14F-4D97-AF65-F5344CB8AC3E}">
        <p14:creationId xmlns:p14="http://schemas.microsoft.com/office/powerpoint/2010/main" val="39454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7BCA9BD-CB0C-4CD0-9BF1-AC8183F54261}"/>
              </a:ext>
            </a:extLst>
          </p:cNvPr>
          <p:cNvSpPr txBox="1">
            <a:spLocks/>
          </p:cNvSpPr>
          <p:nvPr/>
        </p:nvSpPr>
        <p:spPr>
          <a:xfrm>
            <a:off x="0" y="44624"/>
            <a:ext cx="9906000" cy="927484"/>
          </a:xfrm>
          <a:prstGeom prst="rect">
            <a:avLst/>
          </a:prstGeom>
        </p:spPr>
        <p:txBody>
          <a:bodyPr vert="horz" lIns="74295" tIns="37148" rIns="74295" bIns="37148"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solidFill>
                  <a:srgbClr val="0070C0"/>
                </a:solidFill>
                <a:latin typeface="メイリオ" panose="020B0604030504040204" pitchFamily="50" charset="-128"/>
                <a:ea typeface="メイリオ" panose="020B0604030504040204" pitchFamily="50" charset="-128"/>
              </a:rPr>
              <a:t>商業部会長報告</a:t>
            </a:r>
          </a:p>
        </p:txBody>
      </p:sp>
      <p:sp>
        <p:nvSpPr>
          <p:cNvPr id="5" name="字幕 2">
            <a:extLst>
              <a:ext uri="{FF2B5EF4-FFF2-40B4-BE49-F238E27FC236}">
                <a16:creationId xmlns:a16="http://schemas.microsoft.com/office/drawing/2014/main" id="{55157491-9C73-4740-8F6D-BBA454D5B9D5}"/>
              </a:ext>
            </a:extLst>
          </p:cNvPr>
          <p:cNvSpPr txBox="1">
            <a:spLocks/>
          </p:cNvSpPr>
          <p:nvPr/>
        </p:nvSpPr>
        <p:spPr>
          <a:xfrm>
            <a:off x="20452" y="1160748"/>
            <a:ext cx="9906000" cy="5697252"/>
          </a:xfrm>
          <a:prstGeom prst="rect">
            <a:avLst/>
          </a:prstGeom>
        </p:spPr>
        <p:txBody>
          <a:bodyPr vert="horz" lIns="74295" tIns="37148" rIns="74295" bIns="37148"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b="1" dirty="0">
                <a:latin typeface="メイリオ" panose="020B0604030504040204" pitchFamily="50" charset="-128"/>
                <a:ea typeface="メイリオ" panose="020B0604030504040204" pitchFamily="50" charset="-128"/>
              </a:rPr>
              <a:t>１．会議名　　</a:t>
            </a:r>
            <a:r>
              <a:rPr lang="ja-JP" altLang="en-US" b="1" dirty="0">
                <a:solidFill>
                  <a:srgbClr val="FF0000"/>
                </a:solidFill>
                <a:latin typeface="メイリオ" panose="020B0604030504040204" pitchFamily="50" charset="-128"/>
                <a:ea typeface="メイリオ" panose="020B0604030504040204" pitchFamily="50" charset="-128"/>
              </a:rPr>
              <a:t>第５回商業部会（オープン部会）</a:t>
            </a:r>
            <a:endParaRPr lang="en-US" altLang="ja-JP" b="1" dirty="0">
              <a:solidFill>
                <a:srgbClr val="FF0000"/>
              </a:solidFill>
              <a:latin typeface="メイリオ" panose="020B0604030504040204" pitchFamily="50" charset="-128"/>
              <a:ea typeface="メイリオ" panose="020B0604030504040204" pitchFamily="50" charset="-128"/>
            </a:endParaRPr>
          </a:p>
          <a:p>
            <a:pPr algn="l">
              <a:lnSpc>
                <a:spcPct val="150000"/>
              </a:lnSpc>
              <a:spcBef>
                <a:spcPts val="2400"/>
              </a:spcBef>
            </a:pPr>
            <a:r>
              <a:rPr lang="ja-JP" altLang="en-US" b="1" dirty="0">
                <a:latin typeface="メイリオ" panose="020B0604030504040204" pitchFamily="50" charset="-128"/>
                <a:ea typeface="メイリオ" panose="020B0604030504040204" pitchFamily="50" charset="-128"/>
              </a:rPr>
              <a:t>２．日　時　　</a:t>
            </a:r>
            <a:r>
              <a:rPr lang="en-US" altLang="ja-JP" b="1" dirty="0">
                <a:latin typeface="メイリオ" panose="020B0604030504040204" pitchFamily="50" charset="-128"/>
                <a:ea typeface="メイリオ" panose="020B0604030504040204" pitchFamily="50" charset="-128"/>
              </a:rPr>
              <a:t>2023</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12</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20</a:t>
            </a:r>
            <a:r>
              <a:rPr lang="ja-JP" altLang="en-US" b="1" dirty="0">
                <a:latin typeface="メイリオ" panose="020B0604030504040204" pitchFamily="50" charset="-128"/>
                <a:ea typeface="メイリオ" panose="020B0604030504040204" pitchFamily="50" charset="-128"/>
              </a:rPr>
              <a:t>日（水）</a:t>
            </a:r>
            <a:r>
              <a:rPr lang="en-US" altLang="ja-JP" b="1" dirty="0">
                <a:latin typeface="メイリオ" panose="020B0604030504040204" pitchFamily="50" charset="-128"/>
                <a:ea typeface="メイリオ" panose="020B0604030504040204" pitchFamily="50" charset="-128"/>
              </a:rPr>
              <a:t>14</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00</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15</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00</a:t>
            </a:r>
          </a:p>
          <a:p>
            <a:pPr algn="l">
              <a:lnSpc>
                <a:spcPct val="150000"/>
              </a:lnSpc>
              <a:spcBef>
                <a:spcPts val="2400"/>
              </a:spcBef>
            </a:pPr>
            <a:r>
              <a:rPr lang="ja-JP" altLang="en-US" b="1" dirty="0">
                <a:latin typeface="メイリオ" panose="020B0604030504040204" pitchFamily="50" charset="-128"/>
                <a:ea typeface="メイリオ" panose="020B0604030504040204" pitchFamily="50" charset="-128"/>
              </a:rPr>
              <a:t>３．場　所　　秋田県社会福祉会館　</a:t>
            </a:r>
            <a:r>
              <a:rPr lang="en-US" altLang="ja-JP" b="1" dirty="0">
                <a:latin typeface="メイリオ" panose="020B0604030504040204" pitchFamily="50" charset="-128"/>
                <a:ea typeface="メイリオ" panose="020B0604030504040204" pitchFamily="50" charset="-128"/>
              </a:rPr>
              <a:t>10</a:t>
            </a:r>
            <a:r>
              <a:rPr lang="ja-JP" altLang="en-US" b="1" dirty="0">
                <a:latin typeface="メイリオ" panose="020B0604030504040204" pitchFamily="50" charset="-128"/>
                <a:ea typeface="メイリオ" panose="020B0604030504040204" pitchFamily="50" charset="-128"/>
              </a:rPr>
              <a:t>階　大会議室</a:t>
            </a:r>
            <a:endParaRPr lang="en-US" altLang="ja-JP" b="1" dirty="0">
              <a:latin typeface="メイリオ" panose="020B0604030504040204" pitchFamily="50" charset="-128"/>
              <a:ea typeface="メイリオ" panose="020B0604030504040204" pitchFamily="50" charset="-128"/>
            </a:endParaRPr>
          </a:p>
          <a:p>
            <a:pPr algn="l">
              <a:lnSpc>
                <a:spcPct val="150000"/>
              </a:lnSpc>
              <a:spcBef>
                <a:spcPts val="2400"/>
              </a:spcBef>
            </a:pPr>
            <a:r>
              <a:rPr lang="ja-JP" altLang="en-US" b="1" dirty="0">
                <a:latin typeface="メイリオ" panose="020B0604030504040204" pitchFamily="50" charset="-128"/>
                <a:ea typeface="メイリオ" panose="020B0604030504040204" pitchFamily="50" charset="-128"/>
              </a:rPr>
              <a:t>４．出席者　　部会員等</a:t>
            </a:r>
            <a:r>
              <a:rPr lang="en-US" altLang="ja-JP" b="1" dirty="0">
                <a:latin typeface="メイリオ" panose="020B0604030504040204" pitchFamily="50" charset="-128"/>
                <a:ea typeface="メイリオ" panose="020B0604030504040204" pitchFamily="50" charset="-128"/>
              </a:rPr>
              <a:t>46</a:t>
            </a:r>
            <a:r>
              <a:rPr lang="ja-JP" altLang="en-US" b="1" dirty="0">
                <a:latin typeface="メイリオ" panose="020B0604030504040204" pitchFamily="50" charset="-128"/>
                <a:ea typeface="メイリオ" panose="020B0604030504040204" pitchFamily="50" charset="-128"/>
              </a:rPr>
              <a:t>名</a:t>
            </a:r>
            <a:endParaRPr lang="en-US" altLang="ja-JP" b="1" dirty="0">
              <a:latin typeface="メイリオ" panose="020B0604030504040204" pitchFamily="50" charset="-128"/>
              <a:ea typeface="メイリオ" panose="020B0604030504040204" pitchFamily="50" charset="-128"/>
            </a:endParaRPr>
          </a:p>
          <a:p>
            <a:pPr algn="l">
              <a:lnSpc>
                <a:spcPct val="150000"/>
              </a:lnSpc>
              <a:spcBef>
                <a:spcPts val="2400"/>
              </a:spcBef>
            </a:pPr>
            <a:r>
              <a:rPr lang="ja-JP" altLang="en-US" b="1" dirty="0">
                <a:latin typeface="メイリオ" panose="020B0604030504040204" pitchFamily="50" charset="-128"/>
                <a:ea typeface="メイリオ" panose="020B0604030504040204" pitchFamily="50" charset="-128"/>
              </a:rPr>
              <a:t>５．懇　談</a:t>
            </a:r>
            <a:endParaRPr lang="en-US" altLang="ja-JP" b="1" dirty="0">
              <a:latin typeface="メイリオ" panose="020B0604030504040204" pitchFamily="50" charset="-128"/>
              <a:ea typeface="メイリオ" panose="020B0604030504040204" pitchFamily="50" charset="-128"/>
            </a:endParaRPr>
          </a:p>
          <a:p>
            <a:pPr algn="l">
              <a:lnSpc>
                <a:spcPct val="100000"/>
              </a:lnSpc>
              <a:spcBef>
                <a:spcPts val="1200"/>
              </a:spcBef>
            </a:pPr>
            <a:r>
              <a:rPr lang="ja-JP" altLang="en-US" b="1"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  　秋田市外旭川地区まちづくり基本計画（素案）について</a:t>
            </a:r>
            <a:endParaRPr lang="en-US" altLang="ja-JP" b="1" dirty="0">
              <a:solidFill>
                <a:srgbClr val="FF0000"/>
              </a:solidFill>
              <a:latin typeface="メイリオ" panose="020B0604030504040204" pitchFamily="50" charset="-128"/>
              <a:ea typeface="メイリオ" panose="020B0604030504040204" pitchFamily="50" charset="-128"/>
            </a:endParaRPr>
          </a:p>
          <a:p>
            <a:pPr algn="l">
              <a:lnSpc>
                <a:spcPct val="100000"/>
              </a:lnSpc>
              <a:spcBef>
                <a:spcPts val="1200"/>
              </a:spcBef>
            </a:pPr>
            <a:r>
              <a:rPr lang="ja-JP" altLang="en-US" b="1" dirty="0">
                <a:latin typeface="メイリオ" panose="020B0604030504040204" pitchFamily="50" charset="-128"/>
                <a:ea typeface="メイリオ" panose="020B0604030504040204" pitchFamily="50" charset="-128"/>
              </a:rPr>
              <a:t>　　　秋田市企画財政部　理事・まちづくり戦略室長　多可 和幸 氏</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4">
            <a:extLst>
              <a:ext uri="{FF2B5EF4-FFF2-40B4-BE49-F238E27FC236}">
                <a16:creationId xmlns:a16="http://schemas.microsoft.com/office/drawing/2014/main" id="{C02151AF-A07E-4D93-A935-490CB33370DC}"/>
              </a:ext>
            </a:extLst>
          </p:cNvPr>
          <p:cNvSpPr>
            <a:spLocks noGrp="1"/>
          </p:cNvSpPr>
          <p:nvPr>
            <p:ph type="sldNum" sz="quarter" idx="12"/>
          </p:nvPr>
        </p:nvSpPr>
        <p:spPr>
          <a:xfrm>
            <a:off x="6996113" y="6356351"/>
            <a:ext cx="2228850" cy="365125"/>
          </a:xfrm>
        </p:spPr>
        <p:txBody>
          <a:bodyPr/>
          <a:lstStyle/>
          <a:p>
            <a:fld id="{D9007173-BA50-428A-B4C3-FFFF5011E9DB}" type="slidenum">
              <a:rPr kumimoji="1" lang="ja-JP" altLang="en-US" smtClean="0"/>
              <a:t>1</a:t>
            </a:fld>
            <a:endParaRPr kumimoji="1" lang="ja-JP" altLang="en-US" dirty="0"/>
          </a:p>
        </p:txBody>
      </p:sp>
    </p:spTree>
    <p:extLst>
      <p:ext uri="{BB962C8B-B14F-4D97-AF65-F5344CB8AC3E}">
        <p14:creationId xmlns:p14="http://schemas.microsoft.com/office/powerpoint/2010/main" val="220869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552" y="584684"/>
            <a:ext cx="9871803" cy="2362185"/>
          </a:xfrm>
          <a:prstGeom prst="rect">
            <a:avLst/>
          </a:prstGeom>
          <a:noFill/>
        </p:spPr>
        <p:txBody>
          <a:bodyPr wrap="square" rtlCol="0" anchor="ctr" anchorCtr="0">
            <a:spAutoFit/>
          </a:bodyPr>
          <a:lstStyle/>
          <a:p>
            <a:pPr>
              <a:lnSpc>
                <a:spcPct val="150000"/>
              </a:lnSpc>
            </a:pPr>
            <a:r>
              <a:rPr lang="ja-JP" altLang="en-US" sz="2000" b="1" dirty="0">
                <a:solidFill>
                  <a:srgbClr val="FF0000"/>
                </a:solidFill>
              </a:rPr>
              <a:t>　　</a:t>
            </a:r>
            <a:r>
              <a:rPr lang="ja-JP" altLang="en-US" sz="2000" dirty="0"/>
              <a:t>官民連携によるまちづくりの実現のため、</a:t>
            </a:r>
            <a:endParaRPr lang="en-US" altLang="ja-JP" sz="2000" dirty="0"/>
          </a:p>
          <a:p>
            <a:pPr>
              <a:lnSpc>
                <a:spcPct val="150000"/>
              </a:lnSpc>
            </a:pPr>
            <a:r>
              <a:rPr lang="ja-JP" altLang="en-US" sz="2000" dirty="0"/>
              <a:t>　市の上位計画や基本構想を踏まえ、モデル地</a:t>
            </a:r>
            <a:endParaRPr lang="en-US" altLang="ja-JP" sz="2000" dirty="0"/>
          </a:p>
          <a:p>
            <a:pPr>
              <a:lnSpc>
                <a:spcPct val="150000"/>
              </a:lnSpc>
            </a:pPr>
            <a:r>
              <a:rPr lang="ja-JP" altLang="en-US" sz="2000" dirty="0"/>
              <a:t>　区における市の課題解決に向けた取組の基本</a:t>
            </a:r>
            <a:endParaRPr lang="en-US" altLang="ja-JP" sz="2000" dirty="0"/>
          </a:p>
          <a:p>
            <a:pPr>
              <a:lnSpc>
                <a:spcPct val="150000"/>
              </a:lnSpc>
            </a:pPr>
            <a:r>
              <a:rPr lang="ja-JP" altLang="en-US" sz="2000" dirty="0"/>
              <a:t>　的な方針や施設内容等についての方向性を明</a:t>
            </a:r>
            <a:endParaRPr lang="en-US" altLang="ja-JP" sz="2000" dirty="0"/>
          </a:p>
          <a:p>
            <a:pPr>
              <a:lnSpc>
                <a:spcPct val="150000"/>
              </a:lnSpc>
            </a:pPr>
            <a:r>
              <a:rPr lang="ja-JP" altLang="en-US" sz="2000" dirty="0"/>
              <a:t>　らかにするもの。</a:t>
            </a:r>
            <a:endParaRPr lang="en-US" altLang="ja-JP" sz="1600" u="sng" dirty="0">
              <a:latin typeface="メイリオ" panose="020B0604030504040204" pitchFamily="50" charset="-128"/>
              <a:ea typeface="メイリオ" panose="020B0604030504040204" pitchFamily="50" charset="-128"/>
            </a:endParaRPr>
          </a:p>
        </p:txBody>
      </p:sp>
      <p:sp>
        <p:nvSpPr>
          <p:cNvPr id="16" name="正方形/長方形 15"/>
          <p:cNvSpPr/>
          <p:nvPr/>
        </p:nvSpPr>
        <p:spPr>
          <a:xfrm>
            <a:off x="0" y="0"/>
            <a:ext cx="9906000" cy="570757"/>
          </a:xfrm>
          <a:prstGeom prst="rect">
            <a:avLst/>
          </a:prstGeom>
          <a:solidFill>
            <a:srgbClr val="0071BC"/>
          </a:solidFill>
          <a:ln>
            <a:noFill/>
          </a:ln>
          <a:effectLst>
            <a:outerShdw blurRad="127000" dist="12700" dir="5400000" algn="t" rotWithShape="0">
              <a:schemeClr val="tx1">
                <a:lumMod val="65000"/>
                <a:lumOff val="35000"/>
                <a:alpha val="3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5552" y="80628"/>
            <a:ext cx="9890448" cy="461665"/>
          </a:xfrm>
          <a:prstGeom prst="rect">
            <a:avLst/>
          </a:prstGeom>
          <a:noFill/>
        </p:spPr>
        <p:txBody>
          <a:bodyPr wrap="square" rtlCol="0">
            <a:spAutoFit/>
          </a:bodyPr>
          <a:lstStyle/>
          <a:p>
            <a:r>
              <a:rPr lang="ja-JP" altLang="en-US" sz="2400" b="1" spc="150" dirty="0">
                <a:solidFill>
                  <a:schemeClr val="bg1"/>
                </a:solidFill>
                <a:latin typeface="メイリオ" panose="020B0604030504040204" pitchFamily="50" charset="-128"/>
                <a:ea typeface="メイリオ" panose="020B0604030504040204" pitchFamily="50" charset="-128"/>
              </a:rPr>
              <a:t>（１）基本計画の位置付け</a:t>
            </a:r>
          </a:p>
        </p:txBody>
      </p:sp>
      <p:pic>
        <p:nvPicPr>
          <p:cNvPr id="3" name="図 2">
            <a:extLst>
              <a:ext uri="{FF2B5EF4-FFF2-40B4-BE49-F238E27FC236}">
                <a16:creationId xmlns:a16="http://schemas.microsoft.com/office/drawing/2014/main" id="{0C9619AB-E51A-4182-B038-BBD2787F8E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6224472" y="40867"/>
            <a:ext cx="2857217" cy="3960000"/>
          </a:xfrm>
          <a:prstGeom prst="rect">
            <a:avLst/>
          </a:prstGeom>
        </p:spPr>
      </p:pic>
      <p:sp>
        <p:nvSpPr>
          <p:cNvPr id="8" name="正方形/長方形 7">
            <a:extLst>
              <a:ext uri="{FF2B5EF4-FFF2-40B4-BE49-F238E27FC236}">
                <a16:creationId xmlns:a16="http://schemas.microsoft.com/office/drawing/2014/main" id="{C7C9F1AA-FC2A-41B1-AA7E-09A18D0CB3A8}"/>
              </a:ext>
            </a:extLst>
          </p:cNvPr>
          <p:cNvSpPr/>
          <p:nvPr/>
        </p:nvSpPr>
        <p:spPr>
          <a:xfrm>
            <a:off x="0" y="3429000"/>
            <a:ext cx="9906000" cy="570757"/>
          </a:xfrm>
          <a:prstGeom prst="rect">
            <a:avLst/>
          </a:prstGeom>
          <a:solidFill>
            <a:srgbClr val="0071BC"/>
          </a:solidFill>
          <a:ln>
            <a:noFill/>
          </a:ln>
          <a:effectLst>
            <a:outerShdw blurRad="127000" dist="12700" dir="5400000" algn="t" rotWithShape="0">
              <a:schemeClr val="tx1">
                <a:lumMod val="65000"/>
                <a:lumOff val="35000"/>
                <a:alpha val="3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62F01306-ED55-442F-BBBD-F9F73C5B07E1}"/>
              </a:ext>
            </a:extLst>
          </p:cNvPr>
          <p:cNvSpPr txBox="1"/>
          <p:nvPr/>
        </p:nvSpPr>
        <p:spPr>
          <a:xfrm>
            <a:off x="0" y="3543399"/>
            <a:ext cx="9906000" cy="461665"/>
          </a:xfrm>
          <a:prstGeom prst="rect">
            <a:avLst/>
          </a:prstGeom>
          <a:noFill/>
        </p:spPr>
        <p:txBody>
          <a:bodyPr wrap="square" rtlCol="0">
            <a:spAutoFit/>
          </a:bodyPr>
          <a:lstStyle/>
          <a:p>
            <a:r>
              <a:rPr lang="ja-JP" altLang="en-US" sz="2400" b="1" spc="150" dirty="0">
                <a:solidFill>
                  <a:schemeClr val="bg1"/>
                </a:solidFill>
                <a:latin typeface="メイリオ" panose="020B0604030504040204" pitchFamily="50" charset="-128"/>
                <a:ea typeface="メイリオ" panose="020B0604030504040204" pitchFamily="50" charset="-128"/>
              </a:rPr>
              <a:t>（２）モデル地区の範囲</a:t>
            </a:r>
          </a:p>
        </p:txBody>
      </p:sp>
      <p:sp>
        <p:nvSpPr>
          <p:cNvPr id="10" name="テキスト ボックス 9">
            <a:extLst>
              <a:ext uri="{FF2B5EF4-FFF2-40B4-BE49-F238E27FC236}">
                <a16:creationId xmlns:a16="http://schemas.microsoft.com/office/drawing/2014/main" id="{0BD6F1BD-5459-4561-B84D-5CAFD05EC1DA}"/>
              </a:ext>
            </a:extLst>
          </p:cNvPr>
          <p:cNvSpPr txBox="1"/>
          <p:nvPr/>
        </p:nvSpPr>
        <p:spPr>
          <a:xfrm>
            <a:off x="20453" y="4005064"/>
            <a:ext cx="6048671" cy="2823850"/>
          </a:xfrm>
          <a:prstGeom prst="rect">
            <a:avLst/>
          </a:prstGeom>
          <a:noFill/>
        </p:spPr>
        <p:txBody>
          <a:bodyPr wrap="square" rtlCol="0" anchor="ctr" anchorCtr="0">
            <a:spAutoFit/>
          </a:bodyPr>
          <a:lstStyle/>
          <a:p>
            <a:pPr>
              <a:lnSpc>
                <a:spcPct val="150000"/>
              </a:lnSpc>
            </a:pPr>
            <a:r>
              <a:rPr lang="ja-JP" altLang="en-US" sz="2000" b="1" dirty="0">
                <a:solidFill>
                  <a:srgbClr val="FF0000"/>
                </a:solidFill>
              </a:rPr>
              <a:t>　　</a:t>
            </a:r>
            <a:r>
              <a:rPr lang="ja-JP" altLang="en-US" sz="2000" dirty="0"/>
              <a:t>面積は、秋田市中央卸売市場約</a:t>
            </a:r>
            <a:r>
              <a:rPr lang="en-US" altLang="ja-JP" sz="2000" dirty="0"/>
              <a:t>146,000</a:t>
            </a:r>
            <a:r>
              <a:rPr lang="ja-JP" altLang="en-US" sz="2000" dirty="0"/>
              <a:t>㎡</a:t>
            </a:r>
            <a:endParaRPr lang="en-US" altLang="ja-JP" sz="2000" dirty="0"/>
          </a:p>
          <a:p>
            <a:pPr>
              <a:lnSpc>
                <a:spcPct val="150000"/>
              </a:lnSpc>
            </a:pPr>
            <a:r>
              <a:rPr lang="ja-JP" altLang="en-US" sz="2000" dirty="0"/>
              <a:t>　を含む約</a:t>
            </a:r>
            <a:r>
              <a:rPr lang="en-US" altLang="ja-JP" sz="2000" dirty="0"/>
              <a:t>511,000</a:t>
            </a:r>
            <a:r>
              <a:rPr lang="ja-JP" altLang="en-US" sz="2000" dirty="0"/>
              <a:t>㎡、そのうち約</a:t>
            </a:r>
            <a:r>
              <a:rPr lang="en-US" altLang="ja-JP" sz="2000" dirty="0"/>
              <a:t>365,000</a:t>
            </a:r>
            <a:r>
              <a:rPr lang="ja-JP" altLang="en-US" sz="2000" dirty="0"/>
              <a:t>㎡は</a:t>
            </a:r>
            <a:endParaRPr lang="en-US" altLang="ja-JP" sz="2000" dirty="0"/>
          </a:p>
          <a:p>
            <a:pPr>
              <a:lnSpc>
                <a:spcPct val="150000"/>
              </a:lnSpc>
            </a:pPr>
            <a:r>
              <a:rPr lang="ja-JP" altLang="en-US" sz="2000" dirty="0"/>
              <a:t>　市街化調整区域で、</a:t>
            </a:r>
            <a:r>
              <a:rPr lang="ja-JP" altLang="en-US" sz="2000" b="1" dirty="0">
                <a:solidFill>
                  <a:srgbClr val="FF0000"/>
                </a:solidFill>
              </a:rPr>
              <a:t>大部分が農業振興地域内</a:t>
            </a:r>
            <a:endParaRPr lang="en-US" altLang="ja-JP" sz="2000" b="1" dirty="0">
              <a:solidFill>
                <a:srgbClr val="FF0000"/>
              </a:solidFill>
            </a:endParaRPr>
          </a:p>
          <a:p>
            <a:pPr>
              <a:lnSpc>
                <a:spcPct val="150000"/>
              </a:lnSpc>
            </a:pPr>
            <a:r>
              <a:rPr lang="ja-JP" altLang="en-US" sz="2000" b="1" dirty="0">
                <a:solidFill>
                  <a:srgbClr val="FF0000"/>
                </a:solidFill>
              </a:rPr>
              <a:t>　の農用地区域に設定</a:t>
            </a:r>
            <a:r>
              <a:rPr lang="ja-JP" altLang="en-US" sz="2000" dirty="0"/>
              <a:t>されている。</a:t>
            </a:r>
            <a:endParaRPr lang="en-US" altLang="ja-JP" sz="2000" dirty="0"/>
          </a:p>
          <a:p>
            <a:pPr>
              <a:lnSpc>
                <a:spcPct val="150000"/>
              </a:lnSpc>
            </a:pPr>
            <a:r>
              <a:rPr lang="ja-JP" altLang="en-US" sz="2000" dirty="0">
                <a:latin typeface="メイリオ" panose="020B0604030504040204" pitchFamily="50" charset="-128"/>
                <a:ea typeface="メイリオ" panose="020B0604030504040204" pitchFamily="50" charset="-128"/>
              </a:rPr>
              <a:t>　　また、現卸売市場敷地は市街化区域に位置</a:t>
            </a:r>
            <a:endParaRPr lang="en-US" altLang="ja-JP" sz="2000" dirty="0">
              <a:latin typeface="メイリオ" panose="020B0604030504040204" pitchFamily="50" charset="-128"/>
              <a:ea typeface="メイリオ" panose="020B0604030504040204" pitchFamily="50" charset="-128"/>
            </a:endParaRPr>
          </a:p>
          <a:p>
            <a:pPr>
              <a:lnSpc>
                <a:spcPct val="150000"/>
              </a:lnSpc>
            </a:pPr>
            <a:r>
              <a:rPr lang="ja-JP" altLang="en-US" sz="2000" dirty="0">
                <a:latin typeface="メイリオ" panose="020B0604030504040204" pitchFamily="50" charset="-128"/>
                <a:ea typeface="メイリオ" panose="020B0604030504040204" pitchFamily="50" charset="-128"/>
              </a:rPr>
              <a:t>　し、特別用途地区に指定されている。</a:t>
            </a:r>
            <a:endParaRPr lang="en-US" altLang="ja-JP" sz="160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8AE3E37D-2488-4ADE-9FA7-C9601417F4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6419244" y="3292058"/>
            <a:ext cx="2647673" cy="4140000"/>
          </a:xfrm>
          <a:prstGeom prst="rect">
            <a:avLst/>
          </a:prstGeom>
        </p:spPr>
      </p:pic>
      <p:sp>
        <p:nvSpPr>
          <p:cNvPr id="5" name="スライド番号プレースホルダー 4">
            <a:extLst>
              <a:ext uri="{FF2B5EF4-FFF2-40B4-BE49-F238E27FC236}">
                <a16:creationId xmlns:a16="http://schemas.microsoft.com/office/drawing/2014/main" id="{D540133B-7B31-494C-AFE4-47571FB7DEF6}"/>
              </a:ext>
            </a:extLst>
          </p:cNvPr>
          <p:cNvSpPr>
            <a:spLocks noGrp="1"/>
          </p:cNvSpPr>
          <p:nvPr>
            <p:ph type="sldNum" sz="quarter" idx="12"/>
          </p:nvPr>
        </p:nvSpPr>
        <p:spPr/>
        <p:txBody>
          <a:bodyPr/>
          <a:lstStyle/>
          <a:p>
            <a:fld id="{D9007173-BA50-428A-B4C3-FFFF5011E9DB}"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328215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3D5C8C7-91B5-44E8-A6F8-BA2F210788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6491307" y="3292655"/>
            <a:ext cx="2494022" cy="4140000"/>
          </a:xfrm>
          <a:prstGeom prst="rect">
            <a:avLst/>
          </a:prstGeom>
        </p:spPr>
      </p:pic>
      <p:sp>
        <p:nvSpPr>
          <p:cNvPr id="13" name="テキスト ボックス 12"/>
          <p:cNvSpPr txBox="1"/>
          <p:nvPr/>
        </p:nvSpPr>
        <p:spPr>
          <a:xfrm>
            <a:off x="15552" y="569146"/>
            <a:ext cx="9871803" cy="2823850"/>
          </a:xfrm>
          <a:prstGeom prst="rect">
            <a:avLst/>
          </a:prstGeom>
          <a:noFill/>
        </p:spPr>
        <p:txBody>
          <a:bodyPr wrap="square" rtlCol="0" anchor="ctr" anchorCtr="0">
            <a:spAutoFit/>
          </a:bodyPr>
          <a:lstStyle/>
          <a:p>
            <a:pPr>
              <a:lnSpc>
                <a:spcPct val="150000"/>
              </a:lnSpc>
            </a:pPr>
            <a:r>
              <a:rPr lang="ja-JP" altLang="en-US" sz="2000" b="1" dirty="0">
                <a:solidFill>
                  <a:srgbClr val="FF0000"/>
                </a:solidFill>
              </a:rPr>
              <a:t>　　</a:t>
            </a:r>
            <a:r>
              <a:rPr lang="ja-JP" altLang="en-US" sz="2000" dirty="0"/>
              <a:t>各取組は、モデル地区内で展開する各施設</a:t>
            </a:r>
            <a:endParaRPr lang="en-US" altLang="ja-JP" sz="2000" dirty="0"/>
          </a:p>
          <a:p>
            <a:pPr>
              <a:lnSpc>
                <a:spcPct val="150000"/>
              </a:lnSpc>
            </a:pPr>
            <a:r>
              <a:rPr lang="ja-JP" altLang="en-US" sz="2000" dirty="0"/>
              <a:t>　機能が整備された後、３年程度の実証期間を</a:t>
            </a:r>
            <a:endParaRPr lang="en-US" altLang="ja-JP" sz="2000" dirty="0"/>
          </a:p>
          <a:p>
            <a:pPr>
              <a:lnSpc>
                <a:spcPct val="150000"/>
              </a:lnSpc>
            </a:pPr>
            <a:r>
              <a:rPr lang="ja-JP" altLang="en-US" sz="2000" dirty="0"/>
              <a:t>　経て実装に移行することを想定しており、民</a:t>
            </a:r>
            <a:endParaRPr lang="en-US" altLang="ja-JP" sz="2000" dirty="0"/>
          </a:p>
          <a:p>
            <a:pPr>
              <a:lnSpc>
                <a:spcPct val="150000"/>
              </a:lnSpc>
            </a:pPr>
            <a:r>
              <a:rPr lang="ja-JP" altLang="en-US" sz="2000" dirty="0"/>
              <a:t>　間事業者が作成する地域経済牽引事業計画等</a:t>
            </a:r>
            <a:endParaRPr lang="en-US" altLang="ja-JP" sz="2000" dirty="0"/>
          </a:p>
          <a:p>
            <a:pPr>
              <a:lnSpc>
                <a:spcPct val="150000"/>
              </a:lnSpc>
            </a:pPr>
            <a:r>
              <a:rPr lang="ja-JP" altLang="en-US" sz="2000" dirty="0"/>
              <a:t>　と調整を図りながら、継続的に追加や見直し</a:t>
            </a:r>
            <a:endParaRPr lang="en-US" altLang="ja-JP" sz="2000" dirty="0"/>
          </a:p>
          <a:p>
            <a:pPr>
              <a:lnSpc>
                <a:spcPct val="150000"/>
              </a:lnSpc>
            </a:pPr>
            <a:r>
              <a:rPr lang="ja-JP" altLang="en-US" sz="2000" dirty="0"/>
              <a:t>　を行う。</a:t>
            </a:r>
            <a:endParaRPr lang="en-US" altLang="ja-JP" sz="1600" u="sng" dirty="0">
              <a:latin typeface="メイリオ" panose="020B0604030504040204" pitchFamily="50" charset="-128"/>
              <a:ea typeface="メイリオ" panose="020B0604030504040204" pitchFamily="50" charset="-128"/>
            </a:endParaRPr>
          </a:p>
        </p:txBody>
      </p:sp>
      <p:sp>
        <p:nvSpPr>
          <p:cNvPr id="16" name="正方形/長方形 15"/>
          <p:cNvSpPr/>
          <p:nvPr/>
        </p:nvSpPr>
        <p:spPr>
          <a:xfrm>
            <a:off x="0" y="0"/>
            <a:ext cx="9906000" cy="570757"/>
          </a:xfrm>
          <a:prstGeom prst="rect">
            <a:avLst/>
          </a:prstGeom>
          <a:solidFill>
            <a:srgbClr val="0071BC"/>
          </a:solidFill>
          <a:ln>
            <a:noFill/>
          </a:ln>
          <a:effectLst>
            <a:outerShdw blurRad="127000" dist="12700" dir="5400000" algn="t" rotWithShape="0">
              <a:schemeClr val="tx1">
                <a:lumMod val="65000"/>
                <a:lumOff val="35000"/>
                <a:alpha val="3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5552" y="80628"/>
            <a:ext cx="9890448" cy="461665"/>
          </a:xfrm>
          <a:prstGeom prst="rect">
            <a:avLst/>
          </a:prstGeom>
          <a:noFill/>
        </p:spPr>
        <p:txBody>
          <a:bodyPr wrap="square" rtlCol="0">
            <a:spAutoFit/>
          </a:bodyPr>
          <a:lstStyle/>
          <a:p>
            <a:r>
              <a:rPr lang="ja-JP" altLang="en-US" sz="2400" b="1" spc="150" dirty="0">
                <a:solidFill>
                  <a:schemeClr val="bg1"/>
                </a:solidFill>
                <a:latin typeface="メイリオ" panose="020B0604030504040204" pitchFamily="50" charset="-128"/>
                <a:ea typeface="メイリオ" panose="020B0604030504040204" pitchFamily="50" charset="-128"/>
              </a:rPr>
              <a:t>（３）官民連携による取組</a:t>
            </a:r>
          </a:p>
        </p:txBody>
      </p:sp>
      <p:sp>
        <p:nvSpPr>
          <p:cNvPr id="8" name="正方形/長方形 7">
            <a:extLst>
              <a:ext uri="{FF2B5EF4-FFF2-40B4-BE49-F238E27FC236}">
                <a16:creationId xmlns:a16="http://schemas.microsoft.com/office/drawing/2014/main" id="{C7C9F1AA-FC2A-41B1-AA7E-09A18D0CB3A8}"/>
              </a:ext>
            </a:extLst>
          </p:cNvPr>
          <p:cNvSpPr/>
          <p:nvPr/>
        </p:nvSpPr>
        <p:spPr>
          <a:xfrm>
            <a:off x="0" y="3429000"/>
            <a:ext cx="9906000" cy="570757"/>
          </a:xfrm>
          <a:prstGeom prst="rect">
            <a:avLst/>
          </a:prstGeom>
          <a:solidFill>
            <a:srgbClr val="0071BC"/>
          </a:solidFill>
          <a:ln>
            <a:noFill/>
          </a:ln>
          <a:effectLst>
            <a:outerShdw blurRad="127000" dist="12700" dir="5400000" algn="t" rotWithShape="0">
              <a:schemeClr val="tx1">
                <a:lumMod val="65000"/>
                <a:lumOff val="35000"/>
                <a:alpha val="3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62F01306-ED55-442F-BBBD-F9F73C5B07E1}"/>
              </a:ext>
            </a:extLst>
          </p:cNvPr>
          <p:cNvSpPr txBox="1"/>
          <p:nvPr/>
        </p:nvSpPr>
        <p:spPr>
          <a:xfrm>
            <a:off x="0" y="3543399"/>
            <a:ext cx="9906000" cy="461665"/>
          </a:xfrm>
          <a:prstGeom prst="rect">
            <a:avLst/>
          </a:prstGeom>
          <a:noFill/>
        </p:spPr>
        <p:txBody>
          <a:bodyPr wrap="square" rtlCol="0">
            <a:spAutoFit/>
          </a:bodyPr>
          <a:lstStyle/>
          <a:p>
            <a:r>
              <a:rPr lang="ja-JP" altLang="en-US" sz="2400" b="1" spc="150" dirty="0">
                <a:solidFill>
                  <a:schemeClr val="bg1"/>
                </a:solidFill>
                <a:latin typeface="メイリオ" panose="020B0604030504040204" pitchFamily="50" charset="-128"/>
                <a:ea typeface="メイリオ" panose="020B0604030504040204" pitchFamily="50" charset="-128"/>
              </a:rPr>
              <a:t>（４）地域未来投資促進法の活用</a:t>
            </a:r>
          </a:p>
        </p:txBody>
      </p:sp>
      <p:sp>
        <p:nvSpPr>
          <p:cNvPr id="10" name="テキスト ボックス 9">
            <a:extLst>
              <a:ext uri="{FF2B5EF4-FFF2-40B4-BE49-F238E27FC236}">
                <a16:creationId xmlns:a16="http://schemas.microsoft.com/office/drawing/2014/main" id="{0BD6F1BD-5459-4561-B84D-5CAFD05EC1DA}"/>
              </a:ext>
            </a:extLst>
          </p:cNvPr>
          <p:cNvSpPr txBox="1"/>
          <p:nvPr/>
        </p:nvSpPr>
        <p:spPr>
          <a:xfrm>
            <a:off x="20453" y="4005064"/>
            <a:ext cx="6048671" cy="2362185"/>
          </a:xfrm>
          <a:prstGeom prst="rect">
            <a:avLst/>
          </a:prstGeom>
          <a:noFill/>
        </p:spPr>
        <p:txBody>
          <a:bodyPr wrap="square" rtlCol="0" anchor="ctr" anchorCtr="0">
            <a:spAutoFit/>
          </a:bodyPr>
          <a:lstStyle/>
          <a:p>
            <a:pPr>
              <a:lnSpc>
                <a:spcPct val="150000"/>
              </a:lnSpc>
            </a:pPr>
            <a:r>
              <a:rPr lang="ja-JP" altLang="en-US" sz="2000" b="1" dirty="0">
                <a:solidFill>
                  <a:srgbClr val="FF0000"/>
                </a:solidFill>
              </a:rPr>
              <a:t>　　</a:t>
            </a:r>
            <a:r>
              <a:rPr lang="ja-JP" altLang="en-US" sz="2000" dirty="0"/>
              <a:t>外旭川地区のまちづくりを進めるに</a:t>
            </a:r>
            <a:r>
              <a:rPr lang="ja-JP" altLang="en-US" sz="2000" dirty="0" err="1"/>
              <a:t>あたっ</a:t>
            </a:r>
            <a:endParaRPr lang="en-US" altLang="ja-JP" sz="2000" dirty="0"/>
          </a:p>
          <a:p>
            <a:pPr>
              <a:lnSpc>
                <a:spcPct val="150000"/>
              </a:lnSpc>
            </a:pPr>
            <a:r>
              <a:rPr lang="ja-JP" altLang="en-US" sz="2000" dirty="0"/>
              <a:t>　ては、右図の赤色の線で示したエリアを重点</a:t>
            </a:r>
            <a:endParaRPr lang="en-US" altLang="ja-JP" sz="2000" dirty="0"/>
          </a:p>
          <a:p>
            <a:pPr>
              <a:lnSpc>
                <a:spcPct val="150000"/>
              </a:lnSpc>
            </a:pPr>
            <a:r>
              <a:rPr lang="ja-JP" altLang="en-US" sz="2000" dirty="0"/>
              <a:t>　促進区域に設定し、そのうち</a:t>
            </a:r>
            <a:r>
              <a:rPr lang="ja-JP" altLang="en-US" sz="2000" b="1" dirty="0">
                <a:solidFill>
                  <a:srgbClr val="FF0000"/>
                </a:solidFill>
              </a:rPr>
              <a:t>青色の線で示し</a:t>
            </a:r>
            <a:endParaRPr lang="en-US" altLang="ja-JP" sz="2000" b="1" dirty="0">
              <a:solidFill>
                <a:srgbClr val="FF0000"/>
              </a:solidFill>
            </a:endParaRPr>
          </a:p>
          <a:p>
            <a:pPr>
              <a:lnSpc>
                <a:spcPct val="150000"/>
              </a:lnSpc>
            </a:pPr>
            <a:r>
              <a:rPr lang="ja-JP" altLang="en-US" sz="2000" b="1" dirty="0">
                <a:solidFill>
                  <a:srgbClr val="FF0000"/>
                </a:solidFill>
              </a:rPr>
              <a:t>　</a:t>
            </a:r>
            <a:r>
              <a:rPr lang="ja-JP" altLang="en-US" sz="2000" b="1" dirty="0" err="1">
                <a:solidFill>
                  <a:srgbClr val="FF0000"/>
                </a:solidFill>
              </a:rPr>
              <a:t>た</a:t>
            </a:r>
            <a:r>
              <a:rPr lang="ja-JP" altLang="en-US" sz="2000" b="1" dirty="0">
                <a:solidFill>
                  <a:srgbClr val="FF0000"/>
                </a:solidFill>
              </a:rPr>
              <a:t>モデル地区のみで規制の特例措置を活用し</a:t>
            </a:r>
            <a:endParaRPr lang="en-US" altLang="ja-JP" sz="2000" b="1" dirty="0">
              <a:solidFill>
                <a:srgbClr val="FF0000"/>
              </a:solidFill>
            </a:endParaRPr>
          </a:p>
          <a:p>
            <a:pPr>
              <a:lnSpc>
                <a:spcPct val="150000"/>
              </a:lnSpc>
            </a:pPr>
            <a:r>
              <a:rPr lang="ja-JP" altLang="en-US" sz="2000" b="1" dirty="0">
                <a:solidFill>
                  <a:srgbClr val="FF0000"/>
                </a:solidFill>
              </a:rPr>
              <a:t>　</a:t>
            </a:r>
            <a:r>
              <a:rPr lang="ja-JP" altLang="en-US" sz="2000" b="1" dirty="0" err="1">
                <a:solidFill>
                  <a:srgbClr val="FF0000"/>
                </a:solidFill>
              </a:rPr>
              <a:t>た</a:t>
            </a:r>
            <a:r>
              <a:rPr lang="ja-JP" altLang="en-US" sz="2000" b="1" dirty="0">
                <a:solidFill>
                  <a:srgbClr val="FF0000"/>
                </a:solidFill>
              </a:rPr>
              <a:t>土地利用調整を行うことを検討</a:t>
            </a:r>
            <a:r>
              <a:rPr lang="ja-JP" altLang="en-US" sz="2000" dirty="0"/>
              <a:t>している。</a:t>
            </a:r>
            <a:endParaRPr lang="en-US" altLang="ja-JP" sz="1600" dirty="0">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D540133B-7B31-494C-AFE4-47571FB7DEF6}"/>
              </a:ext>
            </a:extLst>
          </p:cNvPr>
          <p:cNvSpPr>
            <a:spLocks noGrp="1"/>
          </p:cNvSpPr>
          <p:nvPr>
            <p:ph type="sldNum" sz="quarter" idx="12"/>
          </p:nvPr>
        </p:nvSpPr>
        <p:spPr/>
        <p:txBody>
          <a:bodyPr/>
          <a:lstStyle/>
          <a:p>
            <a:fld id="{D9007173-BA50-428A-B4C3-FFFF5011E9DB}" type="slidenum">
              <a:rPr kumimoji="1" lang="ja-JP" altLang="en-US" smtClean="0">
                <a:solidFill>
                  <a:schemeClr val="tx1"/>
                </a:solidFill>
              </a:rPr>
              <a:t>3</a:t>
            </a:fld>
            <a:endParaRPr kumimoji="1" lang="ja-JP" altLang="en-US" dirty="0">
              <a:solidFill>
                <a:schemeClr val="tx1"/>
              </a:solidFill>
            </a:endParaRPr>
          </a:p>
        </p:txBody>
      </p:sp>
      <p:pic>
        <p:nvPicPr>
          <p:cNvPr id="4" name="図 3">
            <a:extLst>
              <a:ext uri="{FF2B5EF4-FFF2-40B4-BE49-F238E27FC236}">
                <a16:creationId xmlns:a16="http://schemas.microsoft.com/office/drawing/2014/main" id="{8BF153E3-51E1-4D9F-AD41-AEB1233CA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6371625" y="-88929"/>
            <a:ext cx="2742910" cy="4140000"/>
          </a:xfrm>
          <a:prstGeom prst="rect">
            <a:avLst/>
          </a:prstGeom>
        </p:spPr>
      </p:pic>
    </p:spTree>
    <p:extLst>
      <p:ext uri="{BB962C8B-B14F-4D97-AF65-F5344CB8AC3E}">
        <p14:creationId xmlns:p14="http://schemas.microsoft.com/office/powerpoint/2010/main" val="420490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552" y="569148"/>
            <a:ext cx="9871803" cy="2823850"/>
          </a:xfrm>
          <a:prstGeom prst="rect">
            <a:avLst/>
          </a:prstGeom>
          <a:noFill/>
        </p:spPr>
        <p:txBody>
          <a:bodyPr wrap="square" rtlCol="0" anchor="ctr" anchorCtr="0">
            <a:spAutoFit/>
          </a:bodyPr>
          <a:lstStyle/>
          <a:p>
            <a:pPr>
              <a:lnSpc>
                <a:spcPct val="150000"/>
              </a:lnSpc>
            </a:pPr>
            <a:r>
              <a:rPr lang="ja-JP" altLang="en-US" sz="2000" b="1" dirty="0">
                <a:solidFill>
                  <a:srgbClr val="FF0000"/>
                </a:solidFill>
              </a:rPr>
              <a:t>　　</a:t>
            </a:r>
            <a:r>
              <a:rPr lang="ja-JP" altLang="en-US" sz="2000" dirty="0"/>
              <a:t>建設による効果は約６５１億円、従業者誘</a:t>
            </a:r>
            <a:endParaRPr lang="en-US" altLang="ja-JP" sz="2000" dirty="0"/>
          </a:p>
          <a:p>
            <a:pPr>
              <a:lnSpc>
                <a:spcPct val="150000"/>
              </a:lnSpc>
            </a:pPr>
            <a:r>
              <a:rPr lang="ja-JP" altLang="en-US" sz="2000" dirty="0"/>
              <a:t>　発数は６，４３７人、来場者による消費効果</a:t>
            </a:r>
            <a:endParaRPr lang="en-US" altLang="ja-JP" sz="2000" dirty="0"/>
          </a:p>
          <a:p>
            <a:pPr>
              <a:lnSpc>
                <a:spcPct val="150000"/>
              </a:lnSpc>
            </a:pPr>
            <a:r>
              <a:rPr lang="ja-JP" altLang="en-US" sz="2000" dirty="0"/>
              <a:t>　は年間約２７４億円、従業者誘発数は３，４</a:t>
            </a:r>
            <a:endParaRPr lang="en-US" altLang="ja-JP" sz="2000" dirty="0"/>
          </a:p>
          <a:p>
            <a:pPr>
              <a:lnSpc>
                <a:spcPct val="150000"/>
              </a:lnSpc>
            </a:pPr>
            <a:r>
              <a:rPr lang="ja-JP" altLang="en-US" sz="2000" dirty="0"/>
              <a:t>　２３人との試算結果となったが、</a:t>
            </a:r>
            <a:r>
              <a:rPr lang="ja-JP" altLang="en-US" sz="2000" b="1" dirty="0">
                <a:solidFill>
                  <a:srgbClr val="FF0000"/>
                </a:solidFill>
              </a:rPr>
              <a:t>マイナスの</a:t>
            </a:r>
            <a:endParaRPr lang="en-US" altLang="ja-JP" sz="2000" b="1" dirty="0">
              <a:solidFill>
                <a:srgbClr val="FF0000"/>
              </a:solidFill>
            </a:endParaRPr>
          </a:p>
          <a:p>
            <a:pPr>
              <a:lnSpc>
                <a:spcPct val="150000"/>
              </a:lnSpc>
            </a:pPr>
            <a:r>
              <a:rPr lang="ja-JP" altLang="en-US" sz="2000" b="1" dirty="0">
                <a:solidFill>
                  <a:srgbClr val="FF0000"/>
                </a:solidFill>
              </a:rPr>
              <a:t>　影響が懸念される既存商業施設等との棲み分</a:t>
            </a:r>
            <a:endParaRPr lang="en-US" altLang="ja-JP" sz="2000" b="1" dirty="0">
              <a:solidFill>
                <a:srgbClr val="FF0000"/>
              </a:solidFill>
            </a:endParaRPr>
          </a:p>
          <a:p>
            <a:pPr>
              <a:lnSpc>
                <a:spcPct val="150000"/>
              </a:lnSpc>
            </a:pPr>
            <a:r>
              <a:rPr lang="ja-JP" altLang="en-US" sz="2000" b="1" dirty="0">
                <a:solidFill>
                  <a:srgbClr val="FF0000"/>
                </a:solidFill>
              </a:rPr>
              <a:t>　</a:t>
            </a:r>
            <a:r>
              <a:rPr lang="ja-JP" altLang="en-US" sz="2000" b="1" dirty="0" err="1">
                <a:solidFill>
                  <a:srgbClr val="FF0000"/>
                </a:solidFill>
              </a:rPr>
              <a:t>けや</a:t>
            </a:r>
            <a:r>
              <a:rPr lang="ja-JP" altLang="en-US" sz="2000" b="1" dirty="0">
                <a:solidFill>
                  <a:srgbClr val="FF0000"/>
                </a:solidFill>
              </a:rPr>
              <a:t>連携を図る</a:t>
            </a:r>
            <a:r>
              <a:rPr lang="ja-JP" altLang="en-US" sz="2000" dirty="0"/>
              <a:t>こととしている。</a:t>
            </a:r>
            <a:endParaRPr lang="en-US" altLang="ja-JP" sz="2000" dirty="0"/>
          </a:p>
        </p:txBody>
      </p:sp>
      <p:sp>
        <p:nvSpPr>
          <p:cNvPr id="16" name="正方形/長方形 15"/>
          <p:cNvSpPr/>
          <p:nvPr/>
        </p:nvSpPr>
        <p:spPr>
          <a:xfrm>
            <a:off x="0" y="0"/>
            <a:ext cx="9906000" cy="570757"/>
          </a:xfrm>
          <a:prstGeom prst="rect">
            <a:avLst/>
          </a:prstGeom>
          <a:solidFill>
            <a:srgbClr val="0071BC"/>
          </a:solidFill>
          <a:ln>
            <a:noFill/>
          </a:ln>
          <a:effectLst>
            <a:outerShdw blurRad="127000" dist="12700" dir="5400000" algn="t" rotWithShape="0">
              <a:schemeClr val="tx1">
                <a:lumMod val="65000"/>
                <a:lumOff val="35000"/>
                <a:alpha val="3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5552" y="80628"/>
            <a:ext cx="9890448" cy="461665"/>
          </a:xfrm>
          <a:prstGeom prst="rect">
            <a:avLst/>
          </a:prstGeom>
          <a:noFill/>
        </p:spPr>
        <p:txBody>
          <a:bodyPr wrap="square" rtlCol="0">
            <a:spAutoFit/>
          </a:bodyPr>
          <a:lstStyle/>
          <a:p>
            <a:r>
              <a:rPr lang="ja-JP" altLang="en-US" sz="2400" b="1" spc="150" dirty="0">
                <a:solidFill>
                  <a:schemeClr val="bg1"/>
                </a:solidFill>
                <a:latin typeface="メイリオ" panose="020B0604030504040204" pitchFamily="50" charset="-128"/>
                <a:ea typeface="メイリオ" panose="020B0604030504040204" pitchFamily="50" charset="-128"/>
              </a:rPr>
              <a:t>（５）地域への経済波及効果</a:t>
            </a:r>
          </a:p>
        </p:txBody>
      </p:sp>
      <p:sp>
        <p:nvSpPr>
          <p:cNvPr id="8" name="正方形/長方形 7">
            <a:extLst>
              <a:ext uri="{FF2B5EF4-FFF2-40B4-BE49-F238E27FC236}">
                <a16:creationId xmlns:a16="http://schemas.microsoft.com/office/drawing/2014/main" id="{C7C9F1AA-FC2A-41B1-AA7E-09A18D0CB3A8}"/>
              </a:ext>
            </a:extLst>
          </p:cNvPr>
          <p:cNvSpPr/>
          <p:nvPr/>
        </p:nvSpPr>
        <p:spPr>
          <a:xfrm>
            <a:off x="0" y="3429000"/>
            <a:ext cx="9906000" cy="570757"/>
          </a:xfrm>
          <a:prstGeom prst="rect">
            <a:avLst/>
          </a:prstGeom>
          <a:solidFill>
            <a:srgbClr val="0071BC"/>
          </a:solidFill>
          <a:ln>
            <a:noFill/>
          </a:ln>
          <a:effectLst>
            <a:outerShdw blurRad="127000" dist="12700" dir="5400000" algn="t" rotWithShape="0">
              <a:schemeClr val="tx1">
                <a:lumMod val="65000"/>
                <a:lumOff val="35000"/>
                <a:alpha val="3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62F01306-ED55-442F-BBBD-F9F73C5B07E1}"/>
              </a:ext>
            </a:extLst>
          </p:cNvPr>
          <p:cNvSpPr txBox="1"/>
          <p:nvPr/>
        </p:nvSpPr>
        <p:spPr>
          <a:xfrm>
            <a:off x="0" y="3543399"/>
            <a:ext cx="9906000" cy="461665"/>
          </a:xfrm>
          <a:prstGeom prst="rect">
            <a:avLst/>
          </a:prstGeom>
          <a:noFill/>
        </p:spPr>
        <p:txBody>
          <a:bodyPr wrap="square" rtlCol="0">
            <a:spAutoFit/>
          </a:bodyPr>
          <a:lstStyle/>
          <a:p>
            <a:r>
              <a:rPr lang="ja-JP" altLang="en-US" sz="2400" b="1" spc="150" dirty="0">
                <a:solidFill>
                  <a:schemeClr val="bg1"/>
                </a:solidFill>
                <a:latin typeface="メイリオ" panose="020B0604030504040204" pitchFamily="50" charset="-128"/>
                <a:ea typeface="メイリオ" panose="020B0604030504040204" pitchFamily="50" charset="-128"/>
              </a:rPr>
              <a:t>（６）推進体制</a:t>
            </a:r>
          </a:p>
        </p:txBody>
      </p:sp>
      <p:sp>
        <p:nvSpPr>
          <p:cNvPr id="10" name="テキスト ボックス 9">
            <a:extLst>
              <a:ext uri="{FF2B5EF4-FFF2-40B4-BE49-F238E27FC236}">
                <a16:creationId xmlns:a16="http://schemas.microsoft.com/office/drawing/2014/main" id="{0BD6F1BD-5459-4561-B84D-5CAFD05EC1DA}"/>
              </a:ext>
            </a:extLst>
          </p:cNvPr>
          <p:cNvSpPr txBox="1"/>
          <p:nvPr/>
        </p:nvSpPr>
        <p:spPr>
          <a:xfrm>
            <a:off x="20453" y="4005064"/>
            <a:ext cx="6048671" cy="2362185"/>
          </a:xfrm>
          <a:prstGeom prst="rect">
            <a:avLst/>
          </a:prstGeom>
          <a:noFill/>
        </p:spPr>
        <p:txBody>
          <a:bodyPr wrap="square" rtlCol="0" anchor="ctr" anchorCtr="0">
            <a:spAutoFit/>
          </a:bodyPr>
          <a:lstStyle/>
          <a:p>
            <a:pPr>
              <a:lnSpc>
                <a:spcPct val="150000"/>
              </a:lnSpc>
            </a:pPr>
            <a:r>
              <a:rPr lang="ja-JP" altLang="en-US" sz="2000" b="1" dirty="0">
                <a:solidFill>
                  <a:srgbClr val="FF0000"/>
                </a:solidFill>
              </a:rPr>
              <a:t>　　</a:t>
            </a:r>
            <a:r>
              <a:rPr lang="ja-JP" altLang="en-US" sz="2000" dirty="0"/>
              <a:t>地域の声や各分野に精通した方々の意見を</a:t>
            </a:r>
            <a:endParaRPr lang="en-US" altLang="ja-JP" sz="2000" dirty="0"/>
          </a:p>
          <a:p>
            <a:pPr>
              <a:lnSpc>
                <a:spcPct val="150000"/>
              </a:lnSpc>
            </a:pPr>
            <a:r>
              <a:rPr lang="ja-JP" altLang="en-US" sz="2000" dirty="0"/>
              <a:t>　取り入れるため、</a:t>
            </a:r>
            <a:r>
              <a:rPr lang="ja-JP" altLang="en-US" sz="2000" b="1" dirty="0">
                <a:solidFill>
                  <a:srgbClr val="FF0000"/>
                </a:solidFill>
              </a:rPr>
              <a:t>「（仮称）外旭川地区まち</a:t>
            </a:r>
            <a:endParaRPr lang="en-US" altLang="ja-JP" sz="2000" b="1" dirty="0">
              <a:solidFill>
                <a:srgbClr val="FF0000"/>
              </a:solidFill>
            </a:endParaRPr>
          </a:p>
          <a:p>
            <a:pPr>
              <a:lnSpc>
                <a:spcPct val="150000"/>
              </a:lnSpc>
            </a:pPr>
            <a:r>
              <a:rPr lang="ja-JP" altLang="en-US" sz="2000" b="1" dirty="0">
                <a:solidFill>
                  <a:srgbClr val="FF0000"/>
                </a:solidFill>
              </a:rPr>
              <a:t>　</a:t>
            </a:r>
            <a:r>
              <a:rPr lang="ja-JP" altLang="en-US" sz="2000" b="1" dirty="0" err="1">
                <a:solidFill>
                  <a:srgbClr val="FF0000"/>
                </a:solidFill>
              </a:rPr>
              <a:t>づ</a:t>
            </a:r>
            <a:r>
              <a:rPr lang="ja-JP" altLang="en-US" sz="2000" b="1" dirty="0">
                <a:solidFill>
                  <a:srgbClr val="FF0000"/>
                </a:solidFill>
              </a:rPr>
              <a:t>くり協議会」を設立</a:t>
            </a:r>
            <a:r>
              <a:rPr lang="ja-JP" altLang="en-US" sz="2000" dirty="0"/>
              <a:t>するほか、市内商工団</a:t>
            </a:r>
            <a:endParaRPr lang="en-US" altLang="ja-JP" sz="2000" dirty="0"/>
          </a:p>
          <a:p>
            <a:pPr>
              <a:lnSpc>
                <a:spcPct val="150000"/>
              </a:lnSpc>
            </a:pPr>
            <a:r>
              <a:rPr lang="ja-JP" altLang="en-US" sz="2000" dirty="0"/>
              <a:t>　体の参画により、</a:t>
            </a:r>
            <a:r>
              <a:rPr lang="ja-JP" altLang="en-US" sz="2000" b="1" dirty="0">
                <a:solidFill>
                  <a:srgbClr val="FF0000"/>
                </a:solidFill>
              </a:rPr>
              <a:t>さらなるまちの発展と地域</a:t>
            </a:r>
            <a:endParaRPr lang="en-US" altLang="ja-JP" sz="2000" b="1" dirty="0">
              <a:solidFill>
                <a:srgbClr val="FF0000"/>
              </a:solidFill>
            </a:endParaRPr>
          </a:p>
          <a:p>
            <a:pPr>
              <a:lnSpc>
                <a:spcPct val="150000"/>
              </a:lnSpc>
            </a:pPr>
            <a:r>
              <a:rPr lang="ja-JP" altLang="en-US" sz="2000" b="1" dirty="0">
                <a:solidFill>
                  <a:srgbClr val="FF0000"/>
                </a:solidFill>
              </a:rPr>
              <a:t>　全体への波及効果を生み出す体制を構築</a:t>
            </a:r>
            <a:r>
              <a:rPr lang="ja-JP" altLang="en-US" sz="2000" dirty="0"/>
              <a:t>する。</a:t>
            </a:r>
            <a:endParaRPr lang="en-US" altLang="ja-JP" sz="1600" dirty="0">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D540133B-7B31-494C-AFE4-47571FB7DEF6}"/>
              </a:ext>
            </a:extLst>
          </p:cNvPr>
          <p:cNvSpPr>
            <a:spLocks noGrp="1"/>
          </p:cNvSpPr>
          <p:nvPr>
            <p:ph type="sldNum" sz="quarter" idx="12"/>
          </p:nvPr>
        </p:nvSpPr>
        <p:spPr/>
        <p:txBody>
          <a:bodyPr/>
          <a:lstStyle/>
          <a:p>
            <a:fld id="{D9007173-BA50-428A-B4C3-FFFF5011E9DB}" type="slidenum">
              <a:rPr kumimoji="1" lang="ja-JP" altLang="en-US" smtClean="0">
                <a:solidFill>
                  <a:schemeClr val="tx1"/>
                </a:solidFill>
              </a:rPr>
              <a:t>4</a:t>
            </a:fld>
            <a:endParaRPr kumimoji="1" lang="ja-JP" altLang="en-US" dirty="0">
              <a:solidFill>
                <a:schemeClr val="tx1"/>
              </a:solidFill>
            </a:endParaRPr>
          </a:p>
        </p:txBody>
      </p:sp>
      <p:pic>
        <p:nvPicPr>
          <p:cNvPr id="3" name="図 2">
            <a:extLst>
              <a:ext uri="{FF2B5EF4-FFF2-40B4-BE49-F238E27FC236}">
                <a16:creationId xmlns:a16="http://schemas.microsoft.com/office/drawing/2014/main" id="{078E3636-6B3F-40B7-B539-73B150D8C2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6856077" y="-205241"/>
            <a:ext cx="1764483" cy="4212000"/>
          </a:xfrm>
          <a:prstGeom prst="rect">
            <a:avLst/>
          </a:prstGeom>
        </p:spPr>
      </p:pic>
      <p:pic>
        <p:nvPicPr>
          <p:cNvPr id="7" name="図 6">
            <a:extLst>
              <a:ext uri="{FF2B5EF4-FFF2-40B4-BE49-F238E27FC236}">
                <a16:creationId xmlns:a16="http://schemas.microsoft.com/office/drawing/2014/main" id="{62813700-C607-4CB4-A058-7218EFBA75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6646171" y="3130738"/>
            <a:ext cx="2093384" cy="4140000"/>
          </a:xfrm>
          <a:prstGeom prst="rect">
            <a:avLst/>
          </a:prstGeom>
        </p:spPr>
      </p:pic>
      <p:sp>
        <p:nvSpPr>
          <p:cNvPr id="2" name="正方形/長方形 1">
            <a:extLst>
              <a:ext uri="{FF2B5EF4-FFF2-40B4-BE49-F238E27FC236}">
                <a16:creationId xmlns:a16="http://schemas.microsoft.com/office/drawing/2014/main" id="{6511E42C-133A-4D14-A963-8EF3AA69FBF2}"/>
              </a:ext>
            </a:extLst>
          </p:cNvPr>
          <p:cNvSpPr/>
          <p:nvPr/>
        </p:nvSpPr>
        <p:spPr>
          <a:xfrm>
            <a:off x="5673079" y="2060848"/>
            <a:ext cx="4140000"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rgbClr val="0071BC"/>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1977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552" y="588308"/>
            <a:ext cx="9871803" cy="4208844"/>
          </a:xfrm>
          <a:prstGeom prst="rect">
            <a:avLst/>
          </a:prstGeom>
          <a:noFill/>
        </p:spPr>
        <p:txBody>
          <a:bodyPr wrap="square" rtlCol="0" anchor="ctr" anchorCtr="0">
            <a:spAutoFit/>
          </a:bodyPr>
          <a:lstStyle/>
          <a:p>
            <a:pPr>
              <a:lnSpc>
                <a:spcPct val="150000"/>
              </a:lnSpc>
            </a:pPr>
            <a:r>
              <a:rPr lang="ja-JP" altLang="en-US" sz="2000" b="1" dirty="0">
                <a:solidFill>
                  <a:srgbClr val="FF0000"/>
                </a:solidFill>
              </a:rPr>
              <a:t>　　地域未来投資促進法に基づく基本計画は、</a:t>
            </a:r>
            <a:endParaRPr lang="en-US" altLang="ja-JP" sz="2000" b="1" dirty="0">
              <a:solidFill>
                <a:srgbClr val="FF0000"/>
              </a:solidFill>
            </a:endParaRPr>
          </a:p>
          <a:p>
            <a:pPr>
              <a:lnSpc>
                <a:spcPct val="150000"/>
              </a:lnSpc>
            </a:pPr>
            <a:r>
              <a:rPr lang="ja-JP" altLang="en-US" sz="2000" b="1" dirty="0">
                <a:solidFill>
                  <a:srgbClr val="FF0000"/>
                </a:solidFill>
              </a:rPr>
              <a:t>　令和６年６月の同意を目指し、今年度中に</a:t>
            </a:r>
            <a:endParaRPr lang="en-US" altLang="ja-JP" sz="2000" b="1" dirty="0">
              <a:solidFill>
                <a:srgbClr val="FF0000"/>
              </a:solidFill>
            </a:endParaRPr>
          </a:p>
          <a:p>
            <a:pPr>
              <a:lnSpc>
                <a:spcPct val="150000"/>
              </a:lnSpc>
            </a:pPr>
            <a:r>
              <a:rPr lang="ja-JP" altLang="en-US" sz="2000" b="1" dirty="0">
                <a:solidFill>
                  <a:srgbClr val="FF0000"/>
                </a:solidFill>
              </a:rPr>
              <a:t>　作成する。</a:t>
            </a:r>
            <a:endParaRPr lang="en-US" altLang="ja-JP" sz="2000" b="1" dirty="0">
              <a:solidFill>
                <a:srgbClr val="FF0000"/>
              </a:solidFill>
            </a:endParaRPr>
          </a:p>
          <a:p>
            <a:pPr>
              <a:lnSpc>
                <a:spcPct val="150000"/>
              </a:lnSpc>
            </a:pPr>
            <a:r>
              <a:rPr lang="ja-JP" altLang="en-US" sz="2000" b="1" dirty="0">
                <a:solidFill>
                  <a:srgbClr val="FF0000"/>
                </a:solidFill>
              </a:rPr>
              <a:t>　　</a:t>
            </a:r>
            <a:r>
              <a:rPr lang="ja-JP" altLang="en-US" sz="2000" dirty="0"/>
              <a:t>卸売市場再整備は、現在の検討過程スケ</a:t>
            </a:r>
            <a:endParaRPr lang="en-US" altLang="ja-JP" sz="2000" dirty="0"/>
          </a:p>
          <a:p>
            <a:pPr>
              <a:lnSpc>
                <a:spcPct val="150000"/>
              </a:lnSpc>
            </a:pPr>
            <a:r>
              <a:rPr lang="ja-JP" altLang="en-US" sz="2000" dirty="0"/>
              <a:t>　ジュールでは、令和６年６月までの基本計</a:t>
            </a:r>
            <a:endParaRPr lang="en-US" altLang="ja-JP" sz="2000" dirty="0"/>
          </a:p>
          <a:p>
            <a:pPr>
              <a:lnSpc>
                <a:spcPct val="150000"/>
              </a:lnSpc>
            </a:pPr>
            <a:r>
              <a:rPr lang="ja-JP" altLang="en-US" sz="2000" dirty="0"/>
              <a:t>　画の策定、令和９年度の工事着手として</a:t>
            </a:r>
            <a:r>
              <a:rPr lang="ja-JP" altLang="en-US" sz="2000" dirty="0" err="1"/>
              <a:t>い</a:t>
            </a:r>
            <a:endParaRPr lang="en-US" altLang="ja-JP" sz="2000" dirty="0"/>
          </a:p>
          <a:p>
            <a:pPr>
              <a:lnSpc>
                <a:spcPct val="150000"/>
              </a:lnSpc>
            </a:pPr>
            <a:r>
              <a:rPr lang="ja-JP" altLang="en-US" sz="2000" dirty="0"/>
              <a:t>　る。</a:t>
            </a:r>
            <a:endParaRPr lang="en-US" altLang="ja-JP" sz="2000" dirty="0"/>
          </a:p>
          <a:p>
            <a:pPr>
              <a:lnSpc>
                <a:spcPct val="150000"/>
              </a:lnSpc>
            </a:pPr>
            <a:r>
              <a:rPr lang="ja-JP" altLang="en-US" sz="2000" dirty="0"/>
              <a:t>　　民間施設整備は、令和８年度の着手を想定している。</a:t>
            </a:r>
            <a:endParaRPr lang="en-US" altLang="ja-JP" sz="2000" dirty="0"/>
          </a:p>
          <a:p>
            <a:pPr>
              <a:lnSpc>
                <a:spcPct val="150000"/>
              </a:lnSpc>
            </a:pPr>
            <a:r>
              <a:rPr lang="ja-JP" altLang="en-US" sz="2000" dirty="0"/>
              <a:t>　　新スタジアム整備は、ブラウブリッツ秋田の計画を受けて同基本計画に反映する。</a:t>
            </a:r>
            <a:endParaRPr lang="en-US" altLang="ja-JP" sz="2000" dirty="0"/>
          </a:p>
        </p:txBody>
      </p:sp>
      <p:sp>
        <p:nvSpPr>
          <p:cNvPr id="16" name="正方形/長方形 15"/>
          <p:cNvSpPr/>
          <p:nvPr/>
        </p:nvSpPr>
        <p:spPr>
          <a:xfrm>
            <a:off x="0" y="0"/>
            <a:ext cx="9906000" cy="570757"/>
          </a:xfrm>
          <a:prstGeom prst="rect">
            <a:avLst/>
          </a:prstGeom>
          <a:solidFill>
            <a:srgbClr val="0071BC"/>
          </a:solidFill>
          <a:ln>
            <a:noFill/>
          </a:ln>
          <a:effectLst>
            <a:outerShdw blurRad="127000" dist="12700" dir="5400000" algn="t" rotWithShape="0">
              <a:schemeClr val="tx1">
                <a:lumMod val="65000"/>
                <a:lumOff val="35000"/>
                <a:alpha val="3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5552" y="80628"/>
            <a:ext cx="9890448" cy="461665"/>
          </a:xfrm>
          <a:prstGeom prst="rect">
            <a:avLst/>
          </a:prstGeom>
          <a:noFill/>
        </p:spPr>
        <p:txBody>
          <a:bodyPr wrap="square" rtlCol="0">
            <a:spAutoFit/>
          </a:bodyPr>
          <a:lstStyle/>
          <a:p>
            <a:r>
              <a:rPr lang="ja-JP" altLang="en-US" sz="2400" b="1" spc="150" dirty="0">
                <a:solidFill>
                  <a:schemeClr val="bg1"/>
                </a:solidFill>
                <a:latin typeface="メイリオ" panose="020B0604030504040204" pitchFamily="50" charset="-128"/>
                <a:ea typeface="メイリオ" panose="020B0604030504040204" pitchFamily="50" charset="-128"/>
              </a:rPr>
              <a:t>（７）事業スケジュール</a:t>
            </a:r>
          </a:p>
        </p:txBody>
      </p:sp>
      <p:sp>
        <p:nvSpPr>
          <p:cNvPr id="5" name="スライド番号プレースホルダー 4">
            <a:extLst>
              <a:ext uri="{FF2B5EF4-FFF2-40B4-BE49-F238E27FC236}">
                <a16:creationId xmlns:a16="http://schemas.microsoft.com/office/drawing/2014/main" id="{D540133B-7B31-494C-AFE4-47571FB7DEF6}"/>
              </a:ext>
            </a:extLst>
          </p:cNvPr>
          <p:cNvSpPr>
            <a:spLocks noGrp="1"/>
          </p:cNvSpPr>
          <p:nvPr>
            <p:ph type="sldNum" sz="quarter" idx="12"/>
          </p:nvPr>
        </p:nvSpPr>
        <p:spPr/>
        <p:txBody>
          <a:bodyPr/>
          <a:lstStyle/>
          <a:p>
            <a:fld id="{D9007173-BA50-428A-B4C3-FFFF5011E9DB}" type="slidenum">
              <a:rPr kumimoji="1" lang="ja-JP" altLang="en-US" smtClean="0">
                <a:solidFill>
                  <a:schemeClr val="tx1"/>
                </a:solidFill>
              </a:rPr>
              <a:t>5</a:t>
            </a:fld>
            <a:endParaRPr kumimoji="1" lang="ja-JP" altLang="en-US" dirty="0">
              <a:solidFill>
                <a:schemeClr val="tx1"/>
              </a:solidFill>
            </a:endParaRPr>
          </a:p>
        </p:txBody>
      </p:sp>
      <p:pic>
        <p:nvPicPr>
          <p:cNvPr id="4" name="図 3">
            <a:extLst>
              <a:ext uri="{FF2B5EF4-FFF2-40B4-BE49-F238E27FC236}">
                <a16:creationId xmlns:a16="http://schemas.microsoft.com/office/drawing/2014/main" id="{6ED1E920-10FE-48BE-9181-7B57EB055C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6175084" y="259056"/>
            <a:ext cx="2775952" cy="4140000"/>
          </a:xfrm>
          <a:prstGeom prst="rect">
            <a:avLst/>
          </a:prstGeom>
        </p:spPr>
      </p:pic>
    </p:spTree>
    <p:extLst>
      <p:ext uri="{BB962C8B-B14F-4D97-AF65-F5344CB8AC3E}">
        <p14:creationId xmlns:p14="http://schemas.microsoft.com/office/powerpoint/2010/main" val="304469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08484" y="1811141"/>
            <a:ext cx="8964996" cy="400110"/>
          </a:xfrm>
          <a:prstGeom prst="rect">
            <a:avLst/>
          </a:prstGeom>
          <a:noFill/>
        </p:spPr>
        <p:txBody>
          <a:bodyPr wrap="square" rtlCol="0" anchor="ctr" anchorCtr="0">
            <a:spAutoFit/>
          </a:bodyPr>
          <a:lstStyle/>
          <a:p>
            <a:r>
              <a:rPr lang="ja-JP" altLang="en-US" sz="2000" dirty="0">
                <a:latin typeface="メイリオ" panose="020B0604030504040204" pitchFamily="50" charset="-128"/>
                <a:ea typeface="メイリオ" panose="020B0604030504040204" pitchFamily="50" charset="-128"/>
              </a:rPr>
              <a:t>　</a:t>
            </a:r>
            <a:endParaRPr kumimoji="1" lang="ja-JP" altLang="en-US" sz="2000" dirty="0">
              <a:latin typeface="メイリオ" panose="020B0604030504040204" pitchFamily="50" charset="-128"/>
              <a:ea typeface="メイリオ" panose="020B0604030504040204" pitchFamily="50" charset="-128"/>
            </a:endParaRPr>
          </a:p>
        </p:txBody>
      </p:sp>
      <p:sp>
        <p:nvSpPr>
          <p:cNvPr id="16" name="正方形/長方形 15"/>
          <p:cNvSpPr/>
          <p:nvPr/>
        </p:nvSpPr>
        <p:spPr>
          <a:xfrm>
            <a:off x="0" y="0"/>
            <a:ext cx="9906000" cy="570757"/>
          </a:xfrm>
          <a:prstGeom prst="rect">
            <a:avLst/>
          </a:prstGeom>
          <a:solidFill>
            <a:srgbClr val="0071BC"/>
          </a:solidFill>
          <a:ln>
            <a:noFill/>
          </a:ln>
          <a:effectLst>
            <a:outerShdw blurRad="127000" dist="12700" dir="5400000" algn="t" rotWithShape="0">
              <a:schemeClr val="tx1">
                <a:lumMod val="65000"/>
                <a:lumOff val="35000"/>
                <a:alpha val="3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5552" y="56841"/>
            <a:ext cx="9921552" cy="461665"/>
          </a:xfrm>
          <a:prstGeom prst="rect">
            <a:avLst/>
          </a:prstGeom>
          <a:noFill/>
        </p:spPr>
        <p:txBody>
          <a:bodyPr wrap="square" rtlCol="0">
            <a:spAutoFit/>
          </a:bodyPr>
          <a:lstStyle/>
          <a:p>
            <a:r>
              <a:rPr lang="ja-JP" altLang="en-US" sz="2400" b="1" spc="150" dirty="0">
                <a:solidFill>
                  <a:schemeClr val="bg1"/>
                </a:solidFill>
                <a:latin typeface="メイリオ" panose="020B0604030504040204" pitchFamily="50" charset="-128"/>
                <a:ea typeface="メイリオ" panose="020B0604030504040204" pitchFamily="50" charset="-128"/>
              </a:rPr>
              <a:t>（８）質疑応答</a:t>
            </a:r>
            <a:endParaRPr kumimoji="1" lang="ja-JP" altLang="en-US" sz="2400" b="1" spc="150" dirty="0">
              <a:solidFill>
                <a:schemeClr val="bg1"/>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F4A8404-840D-4429-A06A-01CA2DF880F6}"/>
              </a:ext>
            </a:extLst>
          </p:cNvPr>
          <p:cNvSpPr txBox="1"/>
          <p:nvPr/>
        </p:nvSpPr>
        <p:spPr>
          <a:xfrm>
            <a:off x="15824" y="584684"/>
            <a:ext cx="9906000" cy="5909310"/>
          </a:xfrm>
          <a:prstGeom prst="rect">
            <a:avLst/>
          </a:prstGeom>
          <a:noFill/>
        </p:spPr>
        <p:txBody>
          <a:bodyPr wrap="square" rtlCol="0" anchor="ctr" anchorCtr="0">
            <a:spAutoFit/>
          </a:bodyPr>
          <a:lstStyle/>
          <a:p>
            <a:r>
              <a:rPr lang="ja-JP" altLang="en-US" dirty="0">
                <a:latin typeface="メイリオ" panose="020B0604030504040204" pitchFamily="50" charset="-128"/>
                <a:ea typeface="メイリオ" panose="020B0604030504040204" pitchFamily="50" charset="-128"/>
              </a:rPr>
              <a:t>Ｑ．ブラウブリッツ秋田から提案された</a:t>
            </a:r>
            <a:r>
              <a:rPr lang="ja-JP" altLang="en-US" b="1" dirty="0">
                <a:solidFill>
                  <a:srgbClr val="FF0000"/>
                </a:solidFill>
                <a:latin typeface="メイリオ" panose="020B0604030504040204" pitchFamily="50" charset="-128"/>
                <a:ea typeface="メイリオ" panose="020B0604030504040204" pitchFamily="50" charset="-128"/>
              </a:rPr>
              <a:t>新スタジアム整備計画は、</a:t>
            </a:r>
            <a:r>
              <a:rPr lang="ja-JP" altLang="en-US" dirty="0">
                <a:latin typeface="メイリオ" panose="020B0604030504040204" pitchFamily="50" charset="-128"/>
                <a:ea typeface="メイリオ" panose="020B0604030504040204" pitchFamily="50" charset="-128"/>
              </a:rPr>
              <a:t>卸売市場の再整備で生じ</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る</a:t>
            </a:r>
            <a:r>
              <a:rPr lang="ja-JP" altLang="en-US" dirty="0">
                <a:latin typeface="メイリオ" panose="020B0604030504040204" pitchFamily="50" charset="-128"/>
                <a:ea typeface="メイリオ" panose="020B0604030504040204" pitchFamily="50" charset="-128"/>
              </a:rPr>
              <a:t>余剰地を候補地とする内容だが、</a:t>
            </a:r>
            <a:r>
              <a:rPr lang="ja-JP" altLang="en-US" b="1" dirty="0">
                <a:solidFill>
                  <a:srgbClr val="FF0000"/>
                </a:solidFill>
                <a:latin typeface="メイリオ" panose="020B0604030504040204" pitchFamily="50" charset="-128"/>
                <a:ea typeface="メイリオ" panose="020B0604030504040204" pitchFamily="50" charset="-128"/>
              </a:rPr>
              <a:t>駐車場をどのように確保するのか。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大髙副部会長</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Ａ．卸売市場の再整備に伴う余剰地を約</a:t>
            </a:r>
            <a:r>
              <a:rPr lang="en-US" altLang="ja-JP" dirty="0">
                <a:latin typeface="メイリオ" panose="020B0604030504040204" pitchFamily="50" charset="-128"/>
                <a:ea typeface="メイリオ" panose="020B0604030504040204" pitchFamily="50" charset="-128"/>
              </a:rPr>
              <a:t>40,000</a:t>
            </a:r>
            <a:r>
              <a:rPr lang="ja-JP" altLang="en-US" dirty="0">
                <a:latin typeface="メイリオ" panose="020B0604030504040204" pitchFamily="50" charset="-128"/>
                <a:ea typeface="メイリオ" panose="020B0604030504040204" pitchFamily="50" charset="-128"/>
              </a:rPr>
              <a:t>㎡と想定、うち新スタジアムの整備面積が約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20,000</a:t>
            </a:r>
            <a:r>
              <a:rPr lang="ja-JP" altLang="en-US" dirty="0">
                <a:latin typeface="メイリオ" panose="020B0604030504040204" pitchFamily="50" charset="-128"/>
                <a:ea typeface="メイリオ" panose="020B0604030504040204" pitchFamily="50" charset="-128"/>
              </a:rPr>
              <a:t>㎡となり、</a:t>
            </a:r>
            <a:r>
              <a:rPr lang="ja-JP" altLang="en-US" b="1" dirty="0">
                <a:solidFill>
                  <a:srgbClr val="FF0000"/>
                </a:solidFill>
                <a:latin typeface="メイリオ" panose="020B0604030504040204" pitchFamily="50" charset="-128"/>
                <a:ea typeface="メイリオ" panose="020B0604030504040204" pitchFamily="50" charset="-128"/>
              </a:rPr>
              <a:t>余剰地の残り約</a:t>
            </a:r>
            <a:r>
              <a:rPr lang="en-US" altLang="ja-JP" b="1" dirty="0">
                <a:solidFill>
                  <a:srgbClr val="FF0000"/>
                </a:solidFill>
                <a:latin typeface="メイリオ" panose="020B0604030504040204" pitchFamily="50" charset="-128"/>
                <a:ea typeface="メイリオ" panose="020B0604030504040204" pitchFamily="50" charset="-128"/>
              </a:rPr>
              <a:t>20,000</a:t>
            </a:r>
            <a:r>
              <a:rPr lang="ja-JP" altLang="en-US" b="1" dirty="0">
                <a:solidFill>
                  <a:srgbClr val="FF0000"/>
                </a:solidFill>
                <a:latin typeface="メイリオ" panose="020B0604030504040204" pitchFamily="50" charset="-128"/>
                <a:ea typeface="メイリオ" panose="020B0604030504040204" pitchFamily="50" charset="-128"/>
              </a:rPr>
              <a:t>㎡で</a:t>
            </a:r>
            <a:r>
              <a:rPr lang="en-US" altLang="ja-JP" b="1" dirty="0">
                <a:solidFill>
                  <a:srgbClr val="FF0000"/>
                </a:solidFill>
                <a:latin typeface="メイリオ" panose="020B0604030504040204" pitchFamily="50" charset="-128"/>
                <a:ea typeface="メイリオ" panose="020B0604030504040204" pitchFamily="50" charset="-128"/>
              </a:rPr>
              <a:t>1,000</a:t>
            </a:r>
            <a:r>
              <a:rPr lang="ja-JP" altLang="en-US" b="1" dirty="0">
                <a:solidFill>
                  <a:srgbClr val="FF0000"/>
                </a:solidFill>
                <a:latin typeface="メイリオ" panose="020B0604030504040204" pitchFamily="50" charset="-128"/>
                <a:ea typeface="メイリオ" panose="020B0604030504040204" pitchFamily="50" charset="-128"/>
              </a:rPr>
              <a:t>台は確保できる見込み。さらに、</a:t>
            </a:r>
            <a:endParaRPr lang="en-US" altLang="ja-JP" b="1" dirty="0">
              <a:solidFill>
                <a:srgbClr val="FF0000"/>
              </a:solidFill>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再整備予定の卸売市場の駐車場の共用や周辺民間施設等の活用が考えられる。その辺も</a:t>
            </a:r>
            <a:endParaRPr lang="en-US" altLang="ja-JP" b="1" dirty="0">
              <a:solidFill>
                <a:srgbClr val="FF0000"/>
              </a:solidFill>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含めて今後検討を進める。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多可室長</a:t>
            </a:r>
            <a:r>
              <a:rPr lang="en-US" altLang="ja-JP"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Ｑ．</a:t>
            </a:r>
            <a:r>
              <a:rPr lang="ja-JP" altLang="en-US" b="1" dirty="0">
                <a:solidFill>
                  <a:srgbClr val="FF0000"/>
                </a:solidFill>
                <a:latin typeface="メイリオ" panose="020B0604030504040204" pitchFamily="50" charset="-128"/>
                <a:ea typeface="メイリオ" panose="020B0604030504040204" pitchFamily="50" charset="-128"/>
              </a:rPr>
              <a:t>県外企業が運営する商業施設は、売上の８割が県外へ流出してしまう</a:t>
            </a:r>
            <a:r>
              <a:rPr lang="ja-JP" altLang="en-US" dirty="0">
                <a:latin typeface="メイリオ" panose="020B0604030504040204" pitchFamily="50" charset="-128"/>
                <a:ea typeface="メイリオ" panose="020B0604030504040204" pitchFamily="50" charset="-128"/>
              </a:rPr>
              <a:t>が、地元企業が主</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体となると半分以上が地元に残る。地元に残るお金は経済を活性化するうえでの原資と</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なり、金額が多いほど活性化へ繋がることが期待できる。将来、秋田市が本格的に衰退</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したのは本計画のせいだと言われないためにも、</a:t>
            </a:r>
            <a:r>
              <a:rPr lang="ja-JP" altLang="en-US" b="1" dirty="0">
                <a:solidFill>
                  <a:srgbClr val="FF0000"/>
                </a:solidFill>
                <a:latin typeface="メイリオ" panose="020B0604030504040204" pitchFamily="50" charset="-128"/>
                <a:ea typeface="メイリオ" panose="020B0604030504040204" pitchFamily="50" charset="-128"/>
              </a:rPr>
              <a:t>勇気を持って本計画からの撤退を決意</a:t>
            </a:r>
            <a:endParaRPr lang="en-US" altLang="ja-JP" b="1" dirty="0">
              <a:solidFill>
                <a:srgbClr val="FF0000"/>
              </a:solidFill>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すべきではないか。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大髙副部会長</a:t>
            </a:r>
            <a:r>
              <a:rPr lang="en-US" altLang="ja-JP" dirty="0">
                <a:latin typeface="メイリオ" panose="020B0604030504040204" pitchFamily="50" charset="-128"/>
                <a:ea typeface="メイリオ" panose="020B0604030504040204" pitchFamily="50" charset="-128"/>
              </a:rPr>
              <a:t>】</a:t>
            </a:r>
            <a:endParaRPr lang="en-US" altLang="ja-JP" b="1" dirty="0">
              <a:solidFill>
                <a:srgbClr val="FF0000"/>
              </a:solidFill>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Ａ．</a:t>
            </a:r>
            <a:r>
              <a:rPr lang="ja-JP" altLang="en-US" b="1" dirty="0">
                <a:solidFill>
                  <a:srgbClr val="FF0000"/>
                </a:solidFill>
                <a:latin typeface="メイリオ" panose="020B0604030504040204" pitchFamily="50" charset="-128"/>
                <a:ea typeface="メイリオ" panose="020B0604030504040204" pitchFamily="50" charset="-128"/>
              </a:rPr>
              <a:t>県内企業が中心となることで県内にお金が残るような観点を持ちながら、モデル地区整</a:t>
            </a:r>
            <a:endParaRPr lang="en-US" altLang="ja-JP" b="1" dirty="0">
              <a:solidFill>
                <a:srgbClr val="FF0000"/>
              </a:solidFill>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備による取組で相乗効果を目指したい</a:t>
            </a:r>
            <a:r>
              <a:rPr lang="ja-JP" altLang="en-US" dirty="0">
                <a:latin typeface="メイリオ" panose="020B0604030504040204" pitchFamily="50" charset="-128"/>
                <a:ea typeface="メイリオ" panose="020B0604030504040204" pitchFamily="50" charset="-128"/>
              </a:rPr>
              <a:t>との思いで本計画の検討を進めている。従来の民</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間事業者による単なる開発行為ではないというところからスタートし、本市が抱える課</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題を解決するモデル地区をつくりたいとの主旨から官民連携で進めており、</a:t>
            </a:r>
            <a:r>
              <a:rPr lang="ja-JP" altLang="en-US" b="1" dirty="0">
                <a:solidFill>
                  <a:srgbClr val="FF0000"/>
                </a:solidFill>
                <a:latin typeface="メイリオ" panose="020B0604030504040204" pitchFamily="50" charset="-128"/>
                <a:ea typeface="メイリオ" panose="020B0604030504040204" pitchFamily="50" charset="-128"/>
              </a:rPr>
              <a:t>決して商業</a:t>
            </a:r>
            <a:endParaRPr lang="en-US" altLang="ja-JP" b="1" dirty="0">
              <a:solidFill>
                <a:srgbClr val="FF0000"/>
              </a:solidFill>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施設だけの整備ではない。地域への経済波及効果については、</a:t>
            </a:r>
            <a:r>
              <a:rPr lang="ja-JP" altLang="en-US" dirty="0">
                <a:latin typeface="メイリオ" panose="020B0604030504040204" pitchFamily="50" charset="-128"/>
                <a:ea typeface="メイリオ" panose="020B0604030504040204" pitchFamily="50" charset="-128"/>
              </a:rPr>
              <a:t>市議会でも指摘があった</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が、</a:t>
            </a:r>
            <a:r>
              <a:rPr lang="ja-JP" altLang="en-US" b="1" dirty="0">
                <a:solidFill>
                  <a:srgbClr val="FF0000"/>
                </a:solidFill>
                <a:latin typeface="メイリオ" panose="020B0604030504040204" pitchFamily="50" charset="-128"/>
                <a:ea typeface="メイリオ" panose="020B0604030504040204" pitchFamily="50" charset="-128"/>
              </a:rPr>
              <a:t>今後、具体的に示せるよう検討したい。</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多可室長</a:t>
            </a:r>
            <a:r>
              <a:rPr lang="en-US" altLang="ja-JP" dirty="0">
                <a:latin typeface="メイリオ" panose="020B0604030504040204" pitchFamily="50" charset="-128"/>
                <a:ea typeface="メイリオ" panose="020B0604030504040204" pitchFamily="50" charset="-128"/>
              </a:rPr>
              <a:t>】</a:t>
            </a:r>
            <a:endParaRPr lang="en-US" altLang="ja-JP" sz="1600" dirty="0"/>
          </a:p>
        </p:txBody>
      </p:sp>
      <p:sp>
        <p:nvSpPr>
          <p:cNvPr id="2" name="スライド番号プレースホルダー 1">
            <a:extLst>
              <a:ext uri="{FF2B5EF4-FFF2-40B4-BE49-F238E27FC236}">
                <a16:creationId xmlns:a16="http://schemas.microsoft.com/office/drawing/2014/main" id="{3AEEEE5A-C655-4B2A-8DC7-CF09E27F840F}"/>
              </a:ext>
            </a:extLst>
          </p:cNvPr>
          <p:cNvSpPr>
            <a:spLocks noGrp="1"/>
          </p:cNvSpPr>
          <p:nvPr>
            <p:ph type="sldNum" sz="quarter" idx="12"/>
          </p:nvPr>
        </p:nvSpPr>
        <p:spPr/>
        <p:txBody>
          <a:bodyPr/>
          <a:lstStyle/>
          <a:p>
            <a:fld id="{D9007173-BA50-428A-B4C3-FFFF5011E9DB}" type="slidenum">
              <a:rPr kumimoji="1" lang="ja-JP" altLang="en-US" smtClean="0"/>
              <a:t>6</a:t>
            </a:fld>
            <a:endParaRPr kumimoji="1" lang="ja-JP" altLang="en-US" dirty="0"/>
          </a:p>
        </p:txBody>
      </p:sp>
    </p:spTree>
    <p:extLst>
      <p:ext uri="{BB962C8B-B14F-4D97-AF65-F5344CB8AC3E}">
        <p14:creationId xmlns:p14="http://schemas.microsoft.com/office/powerpoint/2010/main" val="2111071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0071BC"/>
          </a:solidFill>
        </a:ln>
      </a:spPr>
      <a:bodyPr rtlCol="0" anchor="ctr"/>
      <a:lstStyle>
        <a:defPPr algn="ctr">
          <a:defRPr kumimoji="1" sz="1400" smtClean="0">
            <a:solidFill>
              <a:srgbClr val="0071BC"/>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mtClean="0">
            <a:latin typeface="游ゴシック" panose="020B0400000000000000" pitchFamily="50" charset="-128"/>
            <a:ea typeface="游ゴシック" panose="020B0400000000000000" pitchFamily="50" charset="-128"/>
          </a:defRPr>
        </a:defPPr>
      </a:lstStyle>
    </a:txDef>
  </a:objectDefaults>
  <a:extraClrSchemeLst/>
  <a:extLst>
    <a:ext uri="{05A4C25C-085E-4340-85A3-A5531E510DB2}">
      <thm15:themeFamily xmlns:thm15="http://schemas.microsoft.com/office/thememl/2012/main" name="プレゼンテーション1" id="{16899496-50ED-4B9E-9A2C-999D8EA24850}" vid="{48BAD23E-9AF4-4B25-8645-30082DEB743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1021</Words>
  <Application>Microsoft Office PowerPoint</Application>
  <PresentationFormat>A4 210 x 297 mm</PresentationFormat>
  <Paragraphs>86</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メイリオ</vt:lpstr>
      <vt:lpstr>游ゴシック</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2020-05-28T07:25:52Z</dcterms:created>
  <dcterms:modified xsi:type="dcterms:W3CDTF">2023-12-22T00:13:17Z</dcterms:modified>
</cp:coreProperties>
</file>